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Old Standard TT" panose="020B0604020202020204" charset="0"/>
      <p:regular r:id="rId25"/>
      <p:bold r:id="rId26"/>
      <p:italic r:id="rId27"/>
    </p:embeddedFont>
    <p:embeddedFont>
      <p:font typeface="Coming Soon"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aps.n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aps.net/shul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notes from bottom of the page on each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98ed88de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98ed88de2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Discuss websites and how they will be used in class</a:t>
            </a:r>
            <a:endParaRPr/>
          </a:p>
          <a:p>
            <a:pPr marL="0" lvl="0" indent="0" algn="l" rtl="0">
              <a:spcBef>
                <a:spcPts val="0"/>
              </a:spcBef>
              <a:spcAft>
                <a:spcPts val="0"/>
              </a:spcAft>
              <a:buNone/>
            </a:pPr>
            <a:r>
              <a:rPr lang="en"/>
              <a:t>- We have spent time reviewing how to use the first 3 sets </a:t>
            </a:r>
            <a:endParaRPr/>
          </a:p>
          <a:p>
            <a:pPr marL="0" lvl="0" indent="0" algn="l" rtl="0">
              <a:spcBef>
                <a:spcPts val="0"/>
              </a:spcBef>
              <a:spcAft>
                <a:spcPts val="0"/>
              </a:spcAft>
              <a:buNone/>
            </a:pPr>
            <a:r>
              <a:rPr lang="en"/>
              <a:t>- BrainPOP will be shown from teachers computer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98ed88de2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98ed88de2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The kids are loving Flipgrid for the most part so I hope to incorporate as much as possible</a:t>
            </a:r>
            <a:endParaRPr/>
          </a:p>
          <a:p>
            <a:pPr marL="0" lvl="0" indent="0" algn="l" rtl="0">
              <a:spcBef>
                <a:spcPts val="0"/>
              </a:spcBef>
              <a:spcAft>
                <a:spcPts val="0"/>
              </a:spcAft>
              <a:buNone/>
            </a:pPr>
            <a:r>
              <a:rPr lang="en"/>
              <a:t>- Kahoot is a great way to practice vocabulary and test our knowledge in a friendly competition</a:t>
            </a:r>
            <a:endParaRPr/>
          </a:p>
          <a:p>
            <a:pPr marL="0" lvl="0" indent="0" algn="l" rtl="0">
              <a:spcBef>
                <a:spcPts val="0"/>
              </a:spcBef>
              <a:spcAft>
                <a:spcPts val="0"/>
              </a:spcAft>
              <a:buNone/>
            </a:pPr>
            <a:r>
              <a:rPr lang="en"/>
              <a:t>- Learning Ally → Super important for the kids to be able to access as our novel for the 1st marking period is available there. School issued chromebooks have an app installed on the bottom of the computer .. Personal computers and devices will need to download an app -- it’s free. It’s imperative that you help your child get this installed on your computer or another device that he or she has access to during school hours. It’s available in the Google Play store and Apple App store</a:t>
            </a:r>
            <a:endParaRPr/>
          </a:p>
          <a:p>
            <a:pPr marL="0" lvl="0" indent="0" algn="l" rtl="0">
              <a:spcBef>
                <a:spcPts val="0"/>
              </a:spcBef>
              <a:spcAft>
                <a:spcPts val="0"/>
              </a:spcAft>
              <a:buNone/>
            </a:pPr>
            <a:r>
              <a:rPr lang="en"/>
              <a:t>- Nearpod → I personally have yet to use this with students this year, but it will be incorporated into our lessons in time. Great student-paced lessons to teach various topics and complete assignments directly on the slides provided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98ed88de2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98ed88de2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need a device, email me. I’ll forward your information to our principal, Ms. Espana. Next shipment is due in October so there may be a brief waiting period for a Chromebook.</a:t>
            </a:r>
            <a:endParaRPr/>
          </a:p>
          <a:p>
            <a:pPr marL="0" lvl="0" indent="0" algn="l" rtl="0">
              <a:spcBef>
                <a:spcPts val="0"/>
              </a:spcBef>
              <a:spcAft>
                <a:spcPts val="0"/>
              </a:spcAft>
              <a:buNone/>
            </a:pPr>
            <a:endParaRPr/>
          </a:p>
          <a:p>
            <a:pPr marL="0" lvl="0" indent="0" algn="l" rtl="0">
              <a:spcBef>
                <a:spcPts val="0"/>
              </a:spcBef>
              <a:spcAft>
                <a:spcPts val="0"/>
              </a:spcAft>
              <a:buNone/>
            </a:pPr>
            <a:r>
              <a:rPr lang="en"/>
              <a:t>If you are having issues with a device you’ve been provided, visit </a:t>
            </a:r>
            <a:r>
              <a:rPr lang="en" u="sng">
                <a:solidFill>
                  <a:schemeClr val="hlink"/>
                </a:solidFill>
                <a:hlinkClick r:id="rId3"/>
              </a:rPr>
              <a:t>www.paps.net</a:t>
            </a:r>
            <a:r>
              <a:rPr lang="en"/>
              <a:t> → Click RESOURCES FOR STUDENTS → Click where it says CLICK HERE and submit the issues you are having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98ed88de2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98ed88de2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be mindful of your childs location in the home and the background</a:t>
            </a:r>
            <a:endParaRPr/>
          </a:p>
          <a:p>
            <a:pPr marL="0" lvl="0" indent="0" algn="l" rtl="0">
              <a:spcBef>
                <a:spcPts val="0"/>
              </a:spcBef>
              <a:spcAft>
                <a:spcPts val="0"/>
              </a:spcAft>
              <a:buNone/>
            </a:pPr>
            <a:r>
              <a:rPr lang="en"/>
              <a:t>-Have a charger handy so kids can charge if needed during the day while they are working</a:t>
            </a:r>
            <a:endParaRPr/>
          </a:p>
          <a:p>
            <a:pPr marL="0" lvl="0" indent="0" algn="l" rtl="0">
              <a:spcBef>
                <a:spcPts val="0"/>
              </a:spcBef>
              <a:spcAft>
                <a:spcPts val="0"/>
              </a:spcAft>
              <a:buNone/>
            </a:pPr>
            <a:r>
              <a:rPr lang="en"/>
              <a:t>-Cameras MUST be on - district policy</a:t>
            </a:r>
            <a:endParaRPr/>
          </a:p>
          <a:p>
            <a:pPr marL="0" lvl="0" indent="0" algn="l" rtl="0">
              <a:spcBef>
                <a:spcPts val="0"/>
              </a:spcBef>
              <a:spcAft>
                <a:spcPts val="0"/>
              </a:spcAft>
              <a:buNone/>
            </a:pPr>
            <a:r>
              <a:rPr lang="en"/>
              <a:t>-Technology issues will arise - please let us know of anything that is interfering with your child’s ability to be in class and follow these rules. While we will be mindful and flexible as you work through any issues, it is the expectation that issues that arise will be resolved in a timely manner so as not to interfere with your child’s ability to join us for class meetings, complete graded assignments, and participate appropriately.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98ed88de2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998ed88de2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-Bathroom / stretch / water / snack breaks will be given during the morning as it is a long stretch of time to be in class</a:t>
            </a:r>
            <a:endParaRPr/>
          </a:p>
          <a:p>
            <a:pPr marL="0" lvl="0" indent="0" algn="l" rtl="0">
              <a:spcBef>
                <a:spcPts val="0"/>
              </a:spcBef>
              <a:spcAft>
                <a:spcPts val="0"/>
              </a:spcAft>
              <a:buNone/>
            </a:pPr>
            <a:r>
              <a:rPr lang="en"/>
              <a:t>-A typical break, for now, is 10 minutes, and I have been giving 2 each morning. It is the expectation that students return from breaks promptly when the timer goes off at the end of the break.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98ed88de2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98ed88de2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point → I am assigning work based on skills and after 10 years of experience, I can anticipate fairly well how long an activity should take. The work assigned is designed to be able to be completed within the class period.</a:t>
            </a:r>
            <a:endParaRPr/>
          </a:p>
          <a:p>
            <a:pPr marL="0" lvl="0" indent="0" algn="l" rtl="0">
              <a:spcBef>
                <a:spcPts val="0"/>
              </a:spcBef>
              <a:spcAft>
                <a:spcPts val="0"/>
              </a:spcAft>
              <a:buNone/>
            </a:pPr>
            <a:endParaRPr/>
          </a:p>
          <a:p>
            <a:pPr marL="0" lvl="0" indent="0" algn="l" rtl="0">
              <a:spcBef>
                <a:spcPts val="0"/>
              </a:spcBef>
              <a:spcAft>
                <a:spcPts val="0"/>
              </a:spcAft>
              <a:buNone/>
            </a:pPr>
            <a:r>
              <a:rPr lang="en"/>
              <a:t>Third point → I am trying to give everyone a chance to make up any assignments we may have fallen behind on or have overlooked. During this time, assignments completed late will be marked accordingly. My goal is for students to start each week fresh without any lingering assignments that are missing. Students who have finished will have an opportunity to demonstrate what they’ve learned throughout the week in Flipgrid.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8ed88de2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8ed88de2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days after the absence to complete work, at which point it will begin to lose points for being turned in late.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98ed88de2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98ed88de2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substitute teachers → Other staff members filling in throughout the day for one another</a:t>
            </a:r>
            <a:endParaRPr/>
          </a:p>
          <a:p>
            <a:pPr marL="0" lvl="0" indent="0" algn="l" rtl="0">
              <a:spcBef>
                <a:spcPts val="0"/>
              </a:spcBef>
              <a:spcAft>
                <a:spcPts val="0"/>
              </a:spcAft>
              <a:buNone/>
            </a:pPr>
            <a:r>
              <a:rPr lang="en"/>
              <a:t>Please be patient for the link to open as staff members will be coming straight from concluding another class</a:t>
            </a:r>
            <a:endParaRPr/>
          </a:p>
          <a:p>
            <a:pPr marL="0" lvl="0" indent="0" algn="l" rtl="0">
              <a:spcBef>
                <a:spcPts val="0"/>
              </a:spcBef>
              <a:spcAft>
                <a:spcPts val="0"/>
              </a:spcAft>
              <a:buNone/>
            </a:pPr>
            <a:r>
              <a:rPr lang="en"/>
              <a:t>Assignments will be posted in Google Classroom for that class</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98ed88de2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98ed88de2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substitute teachers → Other staff members filling in throughout the day for one another</a:t>
            </a:r>
            <a:endParaRPr/>
          </a:p>
          <a:p>
            <a:pPr marL="0" lvl="0" indent="0" algn="l" rtl="0">
              <a:spcBef>
                <a:spcPts val="0"/>
              </a:spcBef>
              <a:spcAft>
                <a:spcPts val="0"/>
              </a:spcAft>
              <a:buNone/>
            </a:pPr>
            <a:r>
              <a:rPr lang="en"/>
              <a:t>Please be patient for the link to open as staff members will be coming straight from concluding another class</a:t>
            </a:r>
            <a:endParaRPr/>
          </a:p>
          <a:p>
            <a:pPr marL="0" lvl="0" indent="0" algn="l" rtl="0">
              <a:spcBef>
                <a:spcPts val="0"/>
              </a:spcBef>
              <a:spcAft>
                <a:spcPts val="0"/>
              </a:spcAft>
              <a:buNone/>
            </a:pPr>
            <a:r>
              <a:rPr lang="en"/>
              <a:t>Assignments will be posted in Google Classroom for that class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98ed88de2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998ed88de2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 for school administrators should you like to reach them for any reason is provided here. Our fifth grade school counselor is Ms. Green → If your child is in the general education program she can assist with any personal issues, scheduling conflicts, or general assistance. She can also meet with your child, upon request/appointment, to discuss any issues the child may be facing in or out of the classroom. Her contact information is above. I am also happy to put you in contact with her if you would like to speak with Ms. Green at any time. If your child is in the special education program, he or she has one of the above members from the CST as a case manager. If there are any concerns or issues regarding information in your childs IEP, please let us know and we can put you in contact with them. *INSERT INFORMATION ABOUT MEETING WITH COUNSELORS DURING BTS NIGHT HERE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98b43c9d5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98b43c9d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-21 years experience - very comfortable with curriculum, still adjusting to virtual and digitizing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Contact information - </a:t>
            </a:r>
            <a:endParaRPr/>
          </a:p>
          <a:p>
            <a:pPr marL="0" lvl="0" indent="0" algn="l" rtl="0">
              <a:spcBef>
                <a:spcPts val="0"/>
              </a:spcBef>
              <a:spcAft>
                <a:spcPts val="0"/>
              </a:spcAft>
              <a:buNone/>
            </a:pPr>
            <a:r>
              <a:rPr lang="en"/>
              <a:t>-Best way to contact is by email</a:t>
            </a:r>
            <a:endParaRPr/>
          </a:p>
          <a:p>
            <a:pPr marL="0" lvl="0" indent="0" algn="l" rtl="0">
              <a:spcBef>
                <a:spcPts val="0"/>
              </a:spcBef>
              <a:spcAft>
                <a:spcPts val="0"/>
              </a:spcAft>
              <a:buNone/>
            </a:pPr>
            <a:r>
              <a:rPr lang="en"/>
              <a:t>-sign up for REMIND by entering code if you’d like to reach me by text</a:t>
            </a:r>
            <a:endParaRPr/>
          </a:p>
          <a:p>
            <a:pPr marL="0" lvl="0" indent="0" algn="l" rtl="0">
              <a:spcBef>
                <a:spcPts val="0"/>
              </a:spcBef>
              <a:spcAft>
                <a:spcPts val="0"/>
              </a:spcAft>
              <a:buNone/>
            </a:pPr>
            <a:r>
              <a:rPr lang="en"/>
              <a:t>-Google Classroom - If you’ve provided me with an email address, I’ve added you to GC as guardian. This will send you a snapshot of the assignments your child has been assigned throughout the week. It does not show you your child’s work → Ask your child to show you his or her assignments to stay up to date with what he or she is completing.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98ed88de2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98ed88de2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10:30 am – 1:00 pm at all district schools, except for the Dual Language School in Fords, Perth Amboy Adult School and the 9th Grade East Campus. The following school buildings will be serving their population a nutritious, grab and go breakfast and lunch during that time. Students and parents have the option of going to any of the school sites closest to their home to pick up meals daily.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98ed88de2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998ed88de2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 parents to join REMIND → Easy way to contact me, goes straight to my phone</a:t>
            </a:r>
            <a:endParaRPr/>
          </a:p>
          <a:p>
            <a:pPr marL="0" lvl="0" indent="0" algn="l" rtl="0">
              <a:spcBef>
                <a:spcPts val="0"/>
              </a:spcBef>
              <a:spcAft>
                <a:spcPts val="0"/>
              </a:spcAft>
              <a:buNone/>
            </a:pPr>
            <a:r>
              <a:rPr lang="en"/>
              <a:t>This presentation will be available on my teacher website at </a:t>
            </a:r>
            <a:r>
              <a:rPr lang="en" u="sng">
                <a:solidFill>
                  <a:schemeClr val="hlink"/>
                </a:solidFill>
                <a:hlinkClick r:id="rId3"/>
              </a:rPr>
              <a:t>www.paps.net/shull</a:t>
            </a:r>
            <a:r>
              <a:rPr lang="en"/>
              <a:t> for future reference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af8de2799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9af8de279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98ed88de2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98ed88de2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98ed88de2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98ed88de2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Homeroom is time to get prepared for the day, chat with classmates</a:t>
            </a:r>
            <a:endParaRPr/>
          </a:p>
          <a:p>
            <a:pPr marL="0" lvl="0" indent="0" algn="l" rtl="0">
              <a:spcBef>
                <a:spcPts val="0"/>
              </a:spcBef>
              <a:spcAft>
                <a:spcPts val="0"/>
              </a:spcAft>
              <a:buNone/>
            </a:pPr>
            <a:r>
              <a:rPr lang="en"/>
              <a:t>During lunch, students log off of Google Meets, cameras are turned off</a:t>
            </a:r>
            <a:endParaRPr/>
          </a:p>
          <a:p>
            <a:pPr marL="0" lvl="0" indent="0" algn="l" rtl="0">
              <a:spcBef>
                <a:spcPts val="0"/>
              </a:spcBef>
              <a:spcAft>
                <a:spcPts val="0"/>
              </a:spcAft>
              <a:buNone/>
            </a:pPr>
            <a:r>
              <a:rPr lang="en"/>
              <a:t>Charge computers during lunch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af8de2799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9af8de2799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af8de279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af8de279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af8de279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af8de279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af8de2799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af8de279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98ed88de2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98ed88de2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 is an adaptive test, which means that the questions change based on how the student is doing. It assess reading and math skills and the better the student does, the harder the questions get. This helps us determine an approximate grade level equivalency for a students performance.</a:t>
            </a:r>
            <a:endParaRPr/>
          </a:p>
          <a:p>
            <a:pPr marL="0" lvl="0" indent="0" algn="l" rtl="0">
              <a:spcBef>
                <a:spcPts val="0"/>
              </a:spcBef>
              <a:spcAft>
                <a:spcPts val="0"/>
              </a:spcAft>
              <a:buNone/>
            </a:pPr>
            <a:endParaRPr/>
          </a:p>
          <a:p>
            <a:pPr marL="0" lvl="0" indent="0" algn="l" rtl="0">
              <a:spcBef>
                <a:spcPts val="0"/>
              </a:spcBef>
              <a:spcAft>
                <a:spcPts val="0"/>
              </a:spcAft>
              <a:buNone/>
            </a:pPr>
            <a:r>
              <a:rPr lang="en"/>
              <a:t>Writing assessments help us to see how students perform on a writing task before learning material, and how much they grow after we teach the units. </a:t>
            </a:r>
            <a:endParaRPr/>
          </a:p>
          <a:p>
            <a:pPr marL="0" lvl="0" indent="0" algn="l" rtl="0">
              <a:spcBef>
                <a:spcPts val="0"/>
              </a:spcBef>
              <a:spcAft>
                <a:spcPts val="0"/>
              </a:spcAft>
              <a:buNone/>
            </a:pPr>
            <a:endParaRPr/>
          </a:p>
          <a:p>
            <a:pPr marL="0" lvl="0" indent="0" algn="l" rtl="0">
              <a:spcBef>
                <a:spcPts val="0"/>
              </a:spcBef>
              <a:spcAft>
                <a:spcPts val="0"/>
              </a:spcAft>
              <a:buNone/>
            </a:pPr>
            <a:r>
              <a:rPr lang="en"/>
              <a:t>Benchmark Assessments are given 3 times a year to assess learning across the district.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ons.wikimedia.org/wiki/File:Google_Classroom_Logo.png" TargetMode="External"/><Relationship Id="rId13" Type="http://schemas.openxmlformats.org/officeDocument/2006/relationships/image" Target="../media/image15.jp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ommons.wikimedia.org/wiki/File:Google_Drive_logo.svg"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hyperlink" Target="https://commons.wikimedia.org/wiki/File:Google_Hangouts_Meet_icon.png"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marivicente@paps.ne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Welcome to Back to School Night</a:t>
            </a:r>
            <a:endParaRPr/>
          </a:p>
          <a:p>
            <a:pPr marL="0" lvl="0" indent="0" algn="l" rtl="0">
              <a:spcBef>
                <a:spcPts val="0"/>
              </a:spcBef>
              <a:spcAft>
                <a:spcPts val="0"/>
              </a:spcAft>
              <a:buNone/>
            </a:pPr>
            <a:r>
              <a:rPr lang="en" sz="3500" i="1"/>
              <a:t>Bienvenido a la noche de regreso a la escuela</a:t>
            </a:r>
            <a:endParaRPr sz="3500" i="1"/>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September 23, 2020</a:t>
            </a:r>
            <a:endParaRPr>
              <a:solidFill>
                <a:schemeClr val="lt2"/>
              </a:solidFill>
            </a:endParaRPr>
          </a:p>
          <a:p>
            <a:pPr marL="0" lvl="0" indent="0" algn="l" rtl="0">
              <a:spcBef>
                <a:spcPts val="0"/>
              </a:spcBef>
              <a:spcAft>
                <a:spcPts val="0"/>
              </a:spcAft>
              <a:buNone/>
            </a:pPr>
            <a:r>
              <a:rPr lang="en" i="1">
                <a:solidFill>
                  <a:schemeClr val="lt2"/>
                </a:solidFill>
              </a:rPr>
              <a:t>23 de septiembre de 2020</a:t>
            </a:r>
            <a:endParaRPr i="1">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1402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Websites </a:t>
            </a:r>
            <a:r>
              <a:rPr lang="en" sz="2000" i="1">
                <a:solidFill>
                  <a:schemeClr val="dk2"/>
                </a:solidFill>
              </a:rPr>
              <a:t>Sitios Web</a:t>
            </a:r>
            <a:endParaRPr>
              <a:solidFill>
                <a:schemeClr val="dk2"/>
              </a:solidFill>
            </a:endParaRPr>
          </a:p>
        </p:txBody>
      </p:sp>
      <p:sp>
        <p:nvSpPr>
          <p:cNvPr id="132" name="Google Shape;132;p22"/>
          <p:cNvSpPr txBox="1">
            <a:spLocks noGrp="1"/>
          </p:cNvSpPr>
          <p:nvPr>
            <p:ph type="body" idx="1"/>
          </p:nvPr>
        </p:nvSpPr>
        <p:spPr>
          <a:xfrm>
            <a:off x="311700" y="866800"/>
            <a:ext cx="8520600" cy="4188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Google Meet → Where we “meet” as a class daily</a:t>
            </a:r>
            <a:endParaRPr/>
          </a:p>
          <a:p>
            <a:pPr marL="457200" lvl="0" indent="0" algn="l" rtl="0">
              <a:lnSpc>
                <a:spcPct val="100000"/>
              </a:lnSpc>
              <a:spcBef>
                <a:spcPts val="0"/>
              </a:spcBef>
              <a:spcAft>
                <a:spcPts val="0"/>
              </a:spcAft>
              <a:buNone/>
            </a:pPr>
            <a:r>
              <a:rPr lang="en" sz="1500" i="1">
                <a:solidFill>
                  <a:schemeClr val="dk2"/>
                </a:solidFill>
              </a:rPr>
              <a:t>Donde nos "reunimos" como clase a diario.</a:t>
            </a:r>
            <a:endParaRPr sz="1500" i="1">
              <a:solidFill>
                <a:schemeClr val="dk2"/>
              </a:solidFill>
            </a:endParaRPr>
          </a:p>
          <a:p>
            <a:pPr marL="457200" lvl="0" indent="-342900" algn="l" rtl="0">
              <a:lnSpc>
                <a:spcPct val="100000"/>
              </a:lnSpc>
              <a:spcBef>
                <a:spcPts val="1600"/>
              </a:spcBef>
              <a:spcAft>
                <a:spcPts val="0"/>
              </a:spcAft>
              <a:buSzPts val="1800"/>
              <a:buChar char="●"/>
            </a:pPr>
            <a:r>
              <a:rPr lang="en"/>
              <a:t>Google Classroom → Where all assignments and announcements are posted each day. Google Meet link can also be found here.</a:t>
            </a:r>
            <a:endParaRPr/>
          </a:p>
          <a:p>
            <a:pPr marL="457200" lvl="0" indent="0" algn="l" rtl="0">
              <a:lnSpc>
                <a:spcPct val="100000"/>
              </a:lnSpc>
              <a:spcBef>
                <a:spcPts val="0"/>
              </a:spcBef>
              <a:spcAft>
                <a:spcPts val="0"/>
              </a:spcAft>
              <a:buNone/>
            </a:pPr>
            <a:r>
              <a:rPr lang="en" sz="1500" i="1">
                <a:solidFill>
                  <a:schemeClr val="dk2"/>
                </a:solidFill>
              </a:rPr>
              <a:t>Donde se publican todas las asignaciones y anuncios todos los días. El enlace de Google Meet también se puede encontrar aquí.</a:t>
            </a:r>
            <a:endParaRPr sz="1500" i="1">
              <a:solidFill>
                <a:schemeClr val="dk2"/>
              </a:solidFill>
            </a:endParaRPr>
          </a:p>
          <a:p>
            <a:pPr marL="457200" lvl="0" indent="-342900" algn="l" rtl="0">
              <a:lnSpc>
                <a:spcPct val="100000"/>
              </a:lnSpc>
              <a:spcBef>
                <a:spcPts val="1600"/>
              </a:spcBef>
              <a:spcAft>
                <a:spcPts val="0"/>
              </a:spcAft>
              <a:buSzPts val="1800"/>
              <a:buChar char="●"/>
            </a:pPr>
            <a:r>
              <a:rPr lang="en"/>
              <a:t>Google Drive → Programs students will use to complete assignments. </a:t>
            </a:r>
            <a:endParaRPr/>
          </a:p>
          <a:p>
            <a:pPr marL="457200" lvl="0" indent="0" algn="l" rtl="0">
              <a:lnSpc>
                <a:spcPct val="100000"/>
              </a:lnSpc>
              <a:spcBef>
                <a:spcPts val="0"/>
              </a:spcBef>
              <a:spcAft>
                <a:spcPts val="0"/>
              </a:spcAft>
              <a:buNone/>
            </a:pPr>
            <a:r>
              <a:rPr lang="en" i="1">
                <a:solidFill>
                  <a:schemeClr val="dk2"/>
                </a:solidFill>
              </a:rPr>
              <a:t>Algunos programas que los estudiantes usarán para completar las tareas.</a:t>
            </a:r>
            <a:endParaRPr i="1">
              <a:solidFill>
                <a:schemeClr val="dk2"/>
              </a:solidFill>
            </a:endParaRPr>
          </a:p>
          <a:p>
            <a:pPr marL="914400" lvl="1" indent="-317500" algn="l" rtl="0">
              <a:lnSpc>
                <a:spcPct val="100000"/>
              </a:lnSpc>
              <a:spcBef>
                <a:spcPts val="0"/>
              </a:spcBef>
              <a:spcAft>
                <a:spcPts val="0"/>
              </a:spcAft>
              <a:buSzPts val="1400"/>
              <a:buChar char="○"/>
            </a:pPr>
            <a:r>
              <a:rPr lang="en"/>
              <a:t>Google Docs</a:t>
            </a:r>
            <a:endParaRPr/>
          </a:p>
          <a:p>
            <a:pPr marL="914400" lvl="1" indent="-317500" algn="l" rtl="0">
              <a:lnSpc>
                <a:spcPct val="100000"/>
              </a:lnSpc>
              <a:spcBef>
                <a:spcPts val="0"/>
              </a:spcBef>
              <a:spcAft>
                <a:spcPts val="0"/>
              </a:spcAft>
              <a:buSzPts val="1400"/>
              <a:buChar char="○"/>
            </a:pPr>
            <a:r>
              <a:rPr lang="en"/>
              <a:t>Google Slides </a:t>
            </a:r>
            <a:endParaRPr/>
          </a:p>
          <a:p>
            <a:pPr marL="914400" lvl="1" indent="-317500" algn="l" rtl="0">
              <a:lnSpc>
                <a:spcPct val="100000"/>
              </a:lnSpc>
              <a:spcBef>
                <a:spcPts val="0"/>
              </a:spcBef>
              <a:spcAft>
                <a:spcPts val="0"/>
              </a:spcAft>
              <a:buSzPts val="1400"/>
              <a:buChar char="○"/>
            </a:pPr>
            <a:r>
              <a:rPr lang="en"/>
              <a:t>Google Forms</a:t>
            </a:r>
            <a:endParaRPr/>
          </a:p>
          <a:p>
            <a:pPr marL="457200" lvl="0" indent="-342900" algn="l" rtl="0">
              <a:lnSpc>
                <a:spcPct val="100000"/>
              </a:lnSpc>
              <a:spcBef>
                <a:spcPts val="1000"/>
              </a:spcBef>
              <a:spcAft>
                <a:spcPts val="0"/>
              </a:spcAft>
              <a:buSzPts val="1800"/>
              <a:buChar char="●"/>
            </a:pPr>
            <a:r>
              <a:rPr lang="en"/>
              <a:t>BrainPOP → Online videos that help students learn various materials. </a:t>
            </a:r>
            <a:endParaRPr/>
          </a:p>
          <a:p>
            <a:pPr marL="457200" lvl="0" indent="0" algn="l" rtl="0">
              <a:lnSpc>
                <a:spcPct val="100000"/>
              </a:lnSpc>
              <a:spcBef>
                <a:spcPts val="0"/>
              </a:spcBef>
              <a:spcAft>
                <a:spcPts val="0"/>
              </a:spcAft>
              <a:buNone/>
            </a:pPr>
            <a:r>
              <a:rPr lang="en" i="1">
                <a:solidFill>
                  <a:schemeClr val="dk2"/>
                </a:solidFill>
              </a:rPr>
              <a:t>Videos en línea que ayudan a los estudiantes a aprender varios materiales.</a:t>
            </a:r>
            <a:endParaRPr i="1">
              <a:solidFill>
                <a:schemeClr val="dk2"/>
              </a:solidFill>
            </a:endParaRPr>
          </a:p>
        </p:txBody>
      </p:sp>
      <p:pic>
        <p:nvPicPr>
          <p:cNvPr id="133" name="Google Shape;133;p22" descr="https://upload.wikimedia.org/wikipedia/commons/thumb/3/3b/Google_Slides_logo.svg/745px-Google_Slides_logo.svg.png"/>
          <p:cNvPicPr preferRelativeResize="0"/>
          <p:nvPr/>
        </p:nvPicPr>
        <p:blipFill>
          <a:blip r:embed="rId3">
            <a:alphaModFix/>
          </a:blip>
          <a:stretch>
            <a:fillRect/>
          </a:stretch>
        </p:blipFill>
        <p:spPr>
          <a:xfrm>
            <a:off x="2432851" y="3645821"/>
            <a:ext cx="113089" cy="175242"/>
          </a:xfrm>
          <a:prstGeom prst="rect">
            <a:avLst/>
          </a:prstGeom>
          <a:noFill/>
          <a:ln>
            <a:noFill/>
          </a:ln>
        </p:spPr>
      </p:pic>
      <p:pic>
        <p:nvPicPr>
          <p:cNvPr id="134" name="Google Shape;134;p22" descr="https://upload.wikimedia.org/wikipedia/commons/thumb/a/a7/Google_Docs_logo.svg/740px-Google_Docs_logo.svg.png"/>
          <p:cNvPicPr preferRelativeResize="0"/>
          <p:nvPr/>
        </p:nvPicPr>
        <p:blipFill>
          <a:blip r:embed="rId4">
            <a:alphaModFix/>
          </a:blip>
          <a:stretch>
            <a:fillRect/>
          </a:stretch>
        </p:blipFill>
        <p:spPr>
          <a:xfrm>
            <a:off x="2314825" y="3442275"/>
            <a:ext cx="113088" cy="176157"/>
          </a:xfrm>
          <a:prstGeom prst="rect">
            <a:avLst/>
          </a:prstGeom>
          <a:noFill/>
          <a:ln>
            <a:noFill/>
          </a:ln>
        </p:spPr>
      </p:pic>
      <p:pic>
        <p:nvPicPr>
          <p:cNvPr id="135" name="Google Shape;135;p22" descr="https://upload.wikimedia.org/wikipedia/commons/thumb/e/ed/Google_Forms_logo.svg/744px-Google_Forms_logo.svg.png"/>
          <p:cNvPicPr preferRelativeResize="0"/>
          <p:nvPr/>
        </p:nvPicPr>
        <p:blipFill>
          <a:blip r:embed="rId5">
            <a:alphaModFix/>
          </a:blip>
          <a:stretch>
            <a:fillRect/>
          </a:stretch>
        </p:blipFill>
        <p:spPr>
          <a:xfrm>
            <a:off x="2422794" y="3848456"/>
            <a:ext cx="133206" cy="206944"/>
          </a:xfrm>
          <a:prstGeom prst="rect">
            <a:avLst/>
          </a:prstGeom>
          <a:noFill/>
          <a:ln>
            <a:noFill/>
          </a:ln>
        </p:spPr>
      </p:pic>
      <p:pic>
        <p:nvPicPr>
          <p:cNvPr id="136" name="Google Shape;136;p22">
            <a:hlinkClick r:id="rId6"/>
          </p:cNvPr>
          <p:cNvPicPr preferRelativeResize="0"/>
          <p:nvPr/>
        </p:nvPicPr>
        <p:blipFill>
          <a:blip r:embed="rId7">
            <a:alphaModFix/>
          </a:blip>
          <a:stretch>
            <a:fillRect/>
          </a:stretch>
        </p:blipFill>
        <p:spPr>
          <a:xfrm>
            <a:off x="607504" y="2881551"/>
            <a:ext cx="238306" cy="206950"/>
          </a:xfrm>
          <a:prstGeom prst="rect">
            <a:avLst/>
          </a:prstGeom>
          <a:noFill/>
          <a:ln>
            <a:noFill/>
          </a:ln>
        </p:spPr>
      </p:pic>
      <p:pic>
        <p:nvPicPr>
          <p:cNvPr id="137" name="Google Shape;137;p22">
            <a:hlinkClick r:id="rId8"/>
          </p:cNvPr>
          <p:cNvPicPr preferRelativeResize="0"/>
          <p:nvPr/>
        </p:nvPicPr>
        <p:blipFill>
          <a:blip r:embed="rId9">
            <a:alphaModFix/>
          </a:blip>
          <a:stretch>
            <a:fillRect/>
          </a:stretch>
        </p:blipFill>
        <p:spPr>
          <a:xfrm>
            <a:off x="614775" y="1714814"/>
            <a:ext cx="238300" cy="205344"/>
          </a:xfrm>
          <a:prstGeom prst="rect">
            <a:avLst/>
          </a:prstGeom>
          <a:noFill/>
          <a:ln>
            <a:noFill/>
          </a:ln>
        </p:spPr>
      </p:pic>
      <p:pic>
        <p:nvPicPr>
          <p:cNvPr id="138" name="Google Shape;138;p22">
            <a:hlinkClick r:id="rId10"/>
          </p:cNvPr>
          <p:cNvPicPr preferRelativeResize="0"/>
          <p:nvPr/>
        </p:nvPicPr>
        <p:blipFill>
          <a:blip r:embed="rId11">
            <a:alphaModFix/>
          </a:blip>
          <a:stretch>
            <a:fillRect/>
          </a:stretch>
        </p:blipFill>
        <p:spPr>
          <a:xfrm>
            <a:off x="614775" y="988950"/>
            <a:ext cx="238300" cy="238300"/>
          </a:xfrm>
          <a:prstGeom prst="rect">
            <a:avLst/>
          </a:prstGeom>
          <a:noFill/>
          <a:ln>
            <a:noFill/>
          </a:ln>
        </p:spPr>
      </p:pic>
      <p:pic>
        <p:nvPicPr>
          <p:cNvPr id="139" name="Google Shape;139;p22" descr="BrainPop - Wikipedia"/>
          <p:cNvPicPr preferRelativeResize="0"/>
          <p:nvPr/>
        </p:nvPicPr>
        <p:blipFill>
          <a:blip r:embed="rId12">
            <a:alphaModFix/>
          </a:blip>
          <a:stretch>
            <a:fillRect/>
          </a:stretch>
        </p:blipFill>
        <p:spPr>
          <a:xfrm>
            <a:off x="592525" y="4187693"/>
            <a:ext cx="238300" cy="224032"/>
          </a:xfrm>
          <a:prstGeom prst="rect">
            <a:avLst/>
          </a:prstGeom>
          <a:noFill/>
          <a:ln>
            <a:noFill/>
          </a:ln>
        </p:spPr>
      </p:pic>
      <p:pic>
        <p:nvPicPr>
          <p:cNvPr id="140" name="Google Shape;140;p22" descr="Laptop - A Vector Cartoon Illustration Of A Computer Laptop. Royalty Free  Cliparts, Vectors, And Stock Illustration. Image 118556689."/>
          <p:cNvPicPr preferRelativeResize="0"/>
          <p:nvPr/>
        </p:nvPicPr>
        <p:blipFill rotWithShape="1">
          <a:blip r:embed="rId13">
            <a:alphaModFix/>
          </a:blip>
          <a:srcRect b="8282"/>
          <a:stretch/>
        </p:blipFill>
        <p:spPr>
          <a:xfrm>
            <a:off x="7429500" y="0"/>
            <a:ext cx="1714500" cy="1572450"/>
          </a:xfrm>
          <a:prstGeom prst="rect">
            <a:avLst/>
          </a:prstGeom>
          <a:noFill/>
          <a:ln>
            <a:noFill/>
          </a:ln>
        </p:spPr>
      </p:pic>
      <p:sp>
        <p:nvSpPr>
          <p:cNvPr id="141" name="Google Shape;141;p22"/>
          <p:cNvSpPr txBox="1"/>
          <p:nvPr/>
        </p:nvSpPr>
        <p:spPr>
          <a:xfrm>
            <a:off x="6733200" y="4758375"/>
            <a:ext cx="2404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64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Websites (continued)</a:t>
            </a:r>
            <a:r>
              <a:rPr lang="en">
                <a:solidFill>
                  <a:schemeClr val="dk2"/>
                </a:solidFill>
              </a:rPr>
              <a:t> </a:t>
            </a:r>
            <a:r>
              <a:rPr lang="en" sz="2000" i="1">
                <a:solidFill>
                  <a:schemeClr val="dk2"/>
                </a:solidFill>
              </a:rPr>
              <a:t>Sitios Web (continuado)</a:t>
            </a:r>
            <a:endParaRPr sz="2000" i="1">
              <a:solidFill>
                <a:schemeClr val="dk2"/>
              </a:solidFill>
            </a:endParaRPr>
          </a:p>
        </p:txBody>
      </p:sp>
      <p:sp>
        <p:nvSpPr>
          <p:cNvPr id="147" name="Google Shape;147;p23"/>
          <p:cNvSpPr txBox="1">
            <a:spLocks noGrp="1"/>
          </p:cNvSpPr>
          <p:nvPr>
            <p:ph type="body" idx="1"/>
          </p:nvPr>
        </p:nvSpPr>
        <p:spPr>
          <a:xfrm>
            <a:off x="311700" y="790600"/>
            <a:ext cx="8520600" cy="404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Kahoot → An interactive quiz game to test what we’ve learned.</a:t>
            </a:r>
            <a:endParaRPr/>
          </a:p>
          <a:p>
            <a:pPr marL="457200" lvl="0" indent="0" algn="l" rtl="0">
              <a:lnSpc>
                <a:spcPct val="100000"/>
              </a:lnSpc>
              <a:spcBef>
                <a:spcPts val="0"/>
              </a:spcBef>
              <a:spcAft>
                <a:spcPts val="0"/>
              </a:spcAft>
              <a:buNone/>
            </a:pPr>
            <a:r>
              <a:rPr lang="en" sz="1500" i="1">
                <a:solidFill>
                  <a:schemeClr val="dk2"/>
                </a:solidFill>
              </a:rPr>
              <a:t>Un juego de preguntas interactivo para probar lo que hemos aprendido.</a:t>
            </a:r>
            <a:endParaRPr sz="1500" i="1">
              <a:solidFill>
                <a:schemeClr val="dk2"/>
              </a:solidFill>
            </a:endParaRPr>
          </a:p>
          <a:p>
            <a:pPr marL="457200" lvl="0" indent="-342900" algn="l" rtl="0">
              <a:lnSpc>
                <a:spcPct val="100000"/>
              </a:lnSpc>
              <a:spcBef>
                <a:spcPts val="1600"/>
              </a:spcBef>
              <a:spcAft>
                <a:spcPts val="0"/>
              </a:spcAft>
              <a:buSzPts val="1800"/>
              <a:buChar char="●"/>
            </a:pPr>
            <a:r>
              <a:rPr lang="en"/>
              <a:t>Learning Ally → An online bookshelf where we can find novels and independent reading materials.</a:t>
            </a:r>
            <a:endParaRPr/>
          </a:p>
          <a:p>
            <a:pPr marL="457200" lvl="0" indent="0" algn="l" rtl="0">
              <a:lnSpc>
                <a:spcPct val="100000"/>
              </a:lnSpc>
              <a:spcBef>
                <a:spcPts val="0"/>
              </a:spcBef>
              <a:spcAft>
                <a:spcPts val="0"/>
              </a:spcAft>
              <a:buNone/>
            </a:pPr>
            <a:r>
              <a:rPr lang="en" i="1">
                <a:solidFill>
                  <a:schemeClr val="dk2"/>
                </a:solidFill>
              </a:rPr>
              <a:t>Una estantería online donde podemos encontrar novelas y materiales de lectura independientes.</a:t>
            </a:r>
            <a:endParaRPr i="1">
              <a:solidFill>
                <a:schemeClr val="dk2"/>
              </a:solidFill>
            </a:endParaRPr>
          </a:p>
          <a:p>
            <a:pPr marL="457200" lvl="0" indent="-342900" algn="l" rtl="0">
              <a:lnSpc>
                <a:spcPct val="100000"/>
              </a:lnSpc>
              <a:spcBef>
                <a:spcPts val="1000"/>
              </a:spcBef>
              <a:spcAft>
                <a:spcPts val="0"/>
              </a:spcAft>
              <a:buSzPts val="1800"/>
              <a:buChar char="●"/>
            </a:pPr>
            <a:r>
              <a:rPr lang="en"/>
              <a:t>Nearpod → An online teaching and learning resource that covers various materials through interactive lessons.</a:t>
            </a:r>
            <a:endParaRPr/>
          </a:p>
          <a:p>
            <a:pPr marL="457200" lvl="0" indent="0" algn="l" rtl="0">
              <a:lnSpc>
                <a:spcPct val="100000"/>
              </a:lnSpc>
              <a:spcBef>
                <a:spcPts val="0"/>
              </a:spcBef>
              <a:spcAft>
                <a:spcPts val="0"/>
              </a:spcAft>
              <a:buNone/>
            </a:pPr>
            <a:r>
              <a:rPr lang="en" i="1">
                <a:solidFill>
                  <a:schemeClr val="dk2"/>
                </a:solidFill>
              </a:rPr>
              <a:t>Un recurso de enseñanza y aprendizaje en línea que cubre varios materiales a través de lecciones interactivas.</a:t>
            </a:r>
            <a:endParaRPr i="1">
              <a:solidFill>
                <a:schemeClr val="dk2"/>
              </a:solidFill>
            </a:endParaRPr>
          </a:p>
        </p:txBody>
      </p:sp>
      <p:pic>
        <p:nvPicPr>
          <p:cNvPr id="148" name="Google Shape;148;p23" descr="Kahoot! - Crunchbase Company Profile &amp; Funding"/>
          <p:cNvPicPr preferRelativeResize="0"/>
          <p:nvPr/>
        </p:nvPicPr>
        <p:blipFill>
          <a:blip r:embed="rId3">
            <a:alphaModFix/>
          </a:blip>
          <a:stretch>
            <a:fillRect/>
          </a:stretch>
        </p:blipFill>
        <p:spPr>
          <a:xfrm>
            <a:off x="614775" y="1947925"/>
            <a:ext cx="238300" cy="310225"/>
          </a:xfrm>
          <a:prstGeom prst="rect">
            <a:avLst/>
          </a:prstGeom>
          <a:noFill/>
          <a:ln>
            <a:noFill/>
          </a:ln>
        </p:spPr>
      </p:pic>
      <p:pic>
        <p:nvPicPr>
          <p:cNvPr id="149" name="Google Shape;149;p23" descr="Learning Ally Audiobooks on the App Store"/>
          <p:cNvPicPr preferRelativeResize="0"/>
          <p:nvPr/>
        </p:nvPicPr>
        <p:blipFill rotWithShape="1">
          <a:blip r:embed="rId4">
            <a:alphaModFix/>
          </a:blip>
          <a:srcRect l="29363" t="14197" r="29824" b="11974"/>
          <a:stretch/>
        </p:blipFill>
        <p:spPr>
          <a:xfrm>
            <a:off x="614775" y="2722500"/>
            <a:ext cx="238300" cy="226677"/>
          </a:xfrm>
          <a:prstGeom prst="rect">
            <a:avLst/>
          </a:prstGeom>
          <a:noFill/>
          <a:ln>
            <a:noFill/>
          </a:ln>
        </p:spPr>
      </p:pic>
      <p:pic>
        <p:nvPicPr>
          <p:cNvPr id="150" name="Google Shape;150;p23" descr="Nearpod on the App Store"/>
          <p:cNvPicPr preferRelativeResize="0"/>
          <p:nvPr/>
        </p:nvPicPr>
        <p:blipFill rotWithShape="1">
          <a:blip r:embed="rId5">
            <a:alphaModFix/>
          </a:blip>
          <a:srcRect l="30856" t="14200" r="30821" b="13862"/>
          <a:stretch/>
        </p:blipFill>
        <p:spPr>
          <a:xfrm>
            <a:off x="614775" y="3952600"/>
            <a:ext cx="238300" cy="235204"/>
          </a:xfrm>
          <a:prstGeom prst="rect">
            <a:avLst/>
          </a:prstGeom>
          <a:noFill/>
          <a:ln>
            <a:noFill/>
          </a:ln>
        </p:spPr>
      </p:pic>
      <p:pic>
        <p:nvPicPr>
          <p:cNvPr id="151" name="Google Shape;151;p23" descr="Laptop - A Vector Cartoon Illustration Of A Computer Laptop. Royalty Free  Cliparts, Vectors, And Stock Illustration. Image 118556689."/>
          <p:cNvPicPr preferRelativeResize="0"/>
          <p:nvPr/>
        </p:nvPicPr>
        <p:blipFill rotWithShape="1">
          <a:blip r:embed="rId6">
            <a:alphaModFix/>
          </a:blip>
          <a:srcRect b="8282"/>
          <a:stretch/>
        </p:blipFill>
        <p:spPr>
          <a:xfrm>
            <a:off x="8110055" y="0"/>
            <a:ext cx="957746" cy="878400"/>
          </a:xfrm>
          <a:prstGeom prst="rect">
            <a:avLst/>
          </a:prstGeom>
          <a:noFill/>
          <a:ln>
            <a:noFill/>
          </a:ln>
        </p:spPr>
      </p:pic>
      <p:sp>
        <p:nvSpPr>
          <p:cNvPr id="152" name="Google Shape;152;p23"/>
          <p:cNvSpPr txBox="1"/>
          <p:nvPr/>
        </p:nvSpPr>
        <p:spPr>
          <a:xfrm>
            <a:off x="6733200" y="4834575"/>
            <a:ext cx="2404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83100" y="-12175"/>
            <a:ext cx="89913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Computers/WiFi  </a:t>
            </a:r>
            <a:r>
              <a:rPr lang="en" sz="2600" i="1">
                <a:solidFill>
                  <a:schemeClr val="dk2"/>
                </a:solidFill>
              </a:rPr>
              <a:t>Computadoras/WiFi</a:t>
            </a:r>
            <a:endParaRPr sz="2600" i="1">
              <a:solidFill>
                <a:schemeClr val="dk2"/>
              </a:solidFill>
            </a:endParaRPr>
          </a:p>
        </p:txBody>
      </p:sp>
      <p:sp>
        <p:nvSpPr>
          <p:cNvPr id="158" name="Google Shape;158;p24"/>
          <p:cNvSpPr txBox="1">
            <a:spLocks noGrp="1"/>
          </p:cNvSpPr>
          <p:nvPr>
            <p:ph type="body" idx="1"/>
          </p:nvPr>
        </p:nvSpPr>
        <p:spPr>
          <a:xfrm>
            <a:off x="83100" y="714475"/>
            <a:ext cx="90609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If you are in need of a device, let me know ASAP.</a:t>
            </a:r>
            <a:endParaRPr sz="1800"/>
          </a:p>
          <a:p>
            <a:pPr marL="0" lvl="0" indent="0" algn="l" rtl="0">
              <a:spcBef>
                <a:spcPts val="0"/>
              </a:spcBef>
              <a:spcAft>
                <a:spcPts val="0"/>
              </a:spcAft>
              <a:buNone/>
            </a:pPr>
            <a:r>
              <a:rPr lang="en" sz="1800">
                <a:solidFill>
                  <a:schemeClr val="dk2"/>
                </a:solidFill>
              </a:rPr>
              <a:t>	</a:t>
            </a:r>
            <a:r>
              <a:rPr lang="en" sz="1800" i="1">
                <a:solidFill>
                  <a:schemeClr val="dk2"/>
                </a:solidFill>
              </a:rPr>
              <a:t>Si necesitas una computadora, avisame lo antes posible</a:t>
            </a:r>
            <a:endParaRPr sz="1800" i="1">
              <a:solidFill>
                <a:schemeClr val="dk2"/>
              </a:solidFill>
            </a:endParaRPr>
          </a:p>
          <a:p>
            <a:pPr marL="457200" lvl="0" indent="-342900" algn="l" rtl="0">
              <a:lnSpc>
                <a:spcPct val="100000"/>
              </a:lnSpc>
              <a:spcBef>
                <a:spcPts val="1600"/>
              </a:spcBef>
              <a:spcAft>
                <a:spcPts val="0"/>
              </a:spcAft>
              <a:buSzPts val="1800"/>
              <a:buChar char="●"/>
            </a:pPr>
            <a:r>
              <a:rPr lang="en" sz="1800"/>
              <a:t>If you have an issue with a device, visit www.paps.net</a:t>
            </a:r>
            <a:endParaRPr sz="1800"/>
          </a:p>
          <a:p>
            <a:pPr marL="457200" lvl="0" indent="0" algn="l" rtl="0">
              <a:spcBef>
                <a:spcPts val="0"/>
              </a:spcBef>
              <a:spcAft>
                <a:spcPts val="1600"/>
              </a:spcAft>
              <a:buNone/>
            </a:pPr>
            <a:r>
              <a:rPr lang="en" sz="1800" i="1">
                <a:solidFill>
                  <a:schemeClr val="dk2"/>
                </a:solidFill>
              </a:rPr>
              <a:t>Si tiene algún problema con un dispositivo, visite www.paps.net</a:t>
            </a:r>
            <a:endParaRPr sz="1800" i="1">
              <a:solidFill>
                <a:schemeClr val="dk2"/>
              </a:solidFill>
            </a:endParaRPr>
          </a:p>
        </p:txBody>
      </p:sp>
      <p:pic>
        <p:nvPicPr>
          <p:cNvPr id="159" name="Google Shape;159;p24"/>
          <p:cNvPicPr preferRelativeResize="0"/>
          <p:nvPr/>
        </p:nvPicPr>
        <p:blipFill>
          <a:blip r:embed="rId3">
            <a:alphaModFix/>
          </a:blip>
          <a:stretch>
            <a:fillRect/>
          </a:stretch>
        </p:blipFill>
        <p:spPr>
          <a:xfrm>
            <a:off x="0" y="2571750"/>
            <a:ext cx="4572000" cy="2499576"/>
          </a:xfrm>
          <a:prstGeom prst="rect">
            <a:avLst/>
          </a:prstGeom>
          <a:noFill/>
          <a:ln>
            <a:noFill/>
          </a:ln>
        </p:spPr>
      </p:pic>
      <p:pic>
        <p:nvPicPr>
          <p:cNvPr id="160" name="Google Shape;160;p24"/>
          <p:cNvPicPr preferRelativeResize="0"/>
          <p:nvPr/>
        </p:nvPicPr>
        <p:blipFill rotWithShape="1">
          <a:blip r:embed="rId4">
            <a:alphaModFix/>
          </a:blip>
          <a:srcRect r="4825"/>
          <a:stretch/>
        </p:blipFill>
        <p:spPr>
          <a:xfrm>
            <a:off x="4698500" y="2571750"/>
            <a:ext cx="4445502" cy="2571751"/>
          </a:xfrm>
          <a:prstGeom prst="rect">
            <a:avLst/>
          </a:prstGeom>
          <a:noFill/>
          <a:ln>
            <a:noFill/>
          </a:ln>
        </p:spPr>
      </p:pic>
      <p:sp>
        <p:nvSpPr>
          <p:cNvPr id="161" name="Google Shape;161;p24"/>
          <p:cNvSpPr/>
          <p:nvPr/>
        </p:nvSpPr>
        <p:spPr>
          <a:xfrm>
            <a:off x="417550" y="4057500"/>
            <a:ext cx="1047000" cy="10860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7408750" y="4225125"/>
            <a:ext cx="497400" cy="3864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4" descr="Chromebook | Brother Rice High School"/>
          <p:cNvPicPr preferRelativeResize="0"/>
          <p:nvPr/>
        </p:nvPicPr>
        <p:blipFill>
          <a:blip r:embed="rId5">
            <a:alphaModFix/>
          </a:blip>
          <a:stretch>
            <a:fillRect/>
          </a:stretch>
        </p:blipFill>
        <p:spPr>
          <a:xfrm>
            <a:off x="6664575" y="76725"/>
            <a:ext cx="2409825" cy="1733550"/>
          </a:xfrm>
          <a:prstGeom prst="rect">
            <a:avLst/>
          </a:prstGeom>
          <a:noFill/>
          <a:ln>
            <a:noFill/>
          </a:ln>
        </p:spPr>
      </p:pic>
      <p:sp>
        <p:nvSpPr>
          <p:cNvPr id="164" name="Google Shape;164;p24"/>
          <p:cNvSpPr txBox="1"/>
          <p:nvPr/>
        </p:nvSpPr>
        <p:spPr>
          <a:xfrm>
            <a:off x="6733200" y="2319975"/>
            <a:ext cx="2404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cxnSp>
        <p:nvCxnSpPr>
          <p:cNvPr id="165" name="Google Shape;165;p24"/>
          <p:cNvCxnSpPr>
            <a:endCxn id="161" idx="7"/>
          </p:cNvCxnSpPr>
          <p:nvPr/>
        </p:nvCxnSpPr>
        <p:spPr>
          <a:xfrm flipH="1">
            <a:off x="1311220" y="2255441"/>
            <a:ext cx="932700" cy="1961100"/>
          </a:xfrm>
          <a:prstGeom prst="straightConnector1">
            <a:avLst/>
          </a:prstGeom>
          <a:noFill/>
          <a:ln w="76200" cap="flat" cmpd="sng">
            <a:solidFill>
              <a:srgbClr val="FFFFFF"/>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66" name="Google Shape;166;p24"/>
          <p:cNvCxnSpPr>
            <a:endCxn id="162" idx="1"/>
          </p:cNvCxnSpPr>
          <p:nvPr/>
        </p:nvCxnSpPr>
        <p:spPr>
          <a:xfrm>
            <a:off x="6133093" y="2381812"/>
            <a:ext cx="1348500" cy="1899900"/>
          </a:xfrm>
          <a:prstGeom prst="straightConnector1">
            <a:avLst/>
          </a:prstGeom>
          <a:noFill/>
          <a:ln w="76200" cap="flat" cmpd="sng">
            <a:solidFill>
              <a:srgbClr val="000000"/>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159300" y="216425"/>
            <a:ext cx="92112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Rules/Expectations </a:t>
            </a:r>
            <a:r>
              <a:rPr lang="en" sz="2400" i="1">
                <a:solidFill>
                  <a:schemeClr val="dk2"/>
                </a:solidFill>
              </a:rPr>
              <a:t>Reglas / expectativas de la clase</a:t>
            </a:r>
            <a:endParaRPr sz="2400" i="1">
              <a:solidFill>
                <a:schemeClr val="dk2"/>
              </a:solidFill>
            </a:endParaRPr>
          </a:p>
        </p:txBody>
      </p:sp>
      <p:pic>
        <p:nvPicPr>
          <p:cNvPr id="172" name="Google Shape;172;p25"/>
          <p:cNvPicPr preferRelativeResize="0"/>
          <p:nvPr/>
        </p:nvPicPr>
        <p:blipFill rotWithShape="1">
          <a:blip r:embed="rId3">
            <a:alphaModFix/>
          </a:blip>
          <a:srcRect b="56842"/>
          <a:stretch/>
        </p:blipFill>
        <p:spPr>
          <a:xfrm>
            <a:off x="1114425" y="905825"/>
            <a:ext cx="7115175" cy="2038900"/>
          </a:xfrm>
          <a:prstGeom prst="rect">
            <a:avLst/>
          </a:prstGeom>
          <a:noFill/>
          <a:ln>
            <a:noFill/>
          </a:ln>
        </p:spPr>
      </p:pic>
      <p:pic>
        <p:nvPicPr>
          <p:cNvPr id="173" name="Google Shape;173;p25"/>
          <p:cNvPicPr preferRelativeResize="0"/>
          <p:nvPr/>
        </p:nvPicPr>
        <p:blipFill rotWithShape="1">
          <a:blip r:embed="rId3">
            <a:alphaModFix/>
          </a:blip>
          <a:srcRect t="58282"/>
          <a:stretch/>
        </p:blipFill>
        <p:spPr>
          <a:xfrm>
            <a:off x="1114425" y="2933700"/>
            <a:ext cx="7115175" cy="1970850"/>
          </a:xfrm>
          <a:prstGeom prst="rect">
            <a:avLst/>
          </a:prstGeom>
          <a:noFill/>
          <a:ln>
            <a:noFill/>
          </a:ln>
        </p:spPr>
      </p:pic>
      <p:sp>
        <p:nvSpPr>
          <p:cNvPr id="174" name="Google Shape;174;p25"/>
          <p:cNvSpPr txBox="1"/>
          <p:nvPr/>
        </p:nvSpPr>
        <p:spPr>
          <a:xfrm>
            <a:off x="6733200" y="4758375"/>
            <a:ext cx="2404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78"/>
        <p:cNvGrpSpPr/>
        <p:nvPr/>
      </p:nvGrpSpPr>
      <p:grpSpPr>
        <a:xfrm>
          <a:off x="0" y="0"/>
          <a:ext cx="0" cy="0"/>
          <a:chOff x="0" y="0"/>
          <a:chExt cx="0" cy="0"/>
        </a:xfrm>
      </p:grpSpPr>
      <p:pic>
        <p:nvPicPr>
          <p:cNvPr id="179" name="Google Shape;179;p26"/>
          <p:cNvPicPr preferRelativeResize="0"/>
          <p:nvPr/>
        </p:nvPicPr>
        <p:blipFill rotWithShape="1">
          <a:blip r:embed="rId3">
            <a:alphaModFix/>
          </a:blip>
          <a:srcRect b="58640"/>
          <a:stretch/>
        </p:blipFill>
        <p:spPr>
          <a:xfrm>
            <a:off x="1153750" y="928000"/>
            <a:ext cx="7153275" cy="1969775"/>
          </a:xfrm>
          <a:prstGeom prst="rect">
            <a:avLst/>
          </a:prstGeom>
          <a:noFill/>
          <a:ln>
            <a:noFill/>
          </a:ln>
        </p:spPr>
      </p:pic>
      <p:pic>
        <p:nvPicPr>
          <p:cNvPr id="180" name="Google Shape;180;p26"/>
          <p:cNvPicPr preferRelativeResize="0"/>
          <p:nvPr/>
        </p:nvPicPr>
        <p:blipFill rotWithShape="1">
          <a:blip r:embed="rId3">
            <a:alphaModFix/>
          </a:blip>
          <a:srcRect t="58640"/>
          <a:stretch/>
        </p:blipFill>
        <p:spPr>
          <a:xfrm>
            <a:off x="1152525" y="2897775"/>
            <a:ext cx="7153275" cy="1969775"/>
          </a:xfrm>
          <a:prstGeom prst="rect">
            <a:avLst/>
          </a:prstGeom>
          <a:noFill/>
          <a:ln>
            <a:noFill/>
          </a:ln>
        </p:spPr>
      </p:pic>
      <p:sp>
        <p:nvSpPr>
          <p:cNvPr id="181" name="Google Shape;181;p26"/>
          <p:cNvSpPr txBox="1">
            <a:spLocks noGrp="1"/>
          </p:cNvSpPr>
          <p:nvPr>
            <p:ph type="title"/>
          </p:nvPr>
        </p:nvSpPr>
        <p:spPr>
          <a:xfrm>
            <a:off x="159300" y="216425"/>
            <a:ext cx="92112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Rules/Expectations</a:t>
            </a:r>
            <a:r>
              <a:rPr lang="en">
                <a:solidFill>
                  <a:schemeClr val="dk2"/>
                </a:solidFill>
              </a:rPr>
              <a:t> </a:t>
            </a:r>
            <a:r>
              <a:rPr lang="en" sz="2400" i="1">
                <a:solidFill>
                  <a:schemeClr val="dk2"/>
                </a:solidFill>
              </a:rPr>
              <a:t>Reglas / expectativas de la clase</a:t>
            </a:r>
            <a:endParaRPr sz="2400" i="1">
              <a:solidFill>
                <a:schemeClr val="dk2"/>
              </a:solidFill>
            </a:endParaRPr>
          </a:p>
        </p:txBody>
      </p:sp>
      <p:sp>
        <p:nvSpPr>
          <p:cNvPr id="182" name="Google Shape;182;p26"/>
          <p:cNvSpPr txBox="1"/>
          <p:nvPr/>
        </p:nvSpPr>
        <p:spPr>
          <a:xfrm>
            <a:off x="6733200" y="4758375"/>
            <a:ext cx="2404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311700" y="-121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Assignments &amp; Late Work</a:t>
            </a:r>
            <a:endParaRPr/>
          </a:p>
          <a:p>
            <a:pPr marL="0" lvl="0" indent="0" algn="l" rtl="0">
              <a:spcBef>
                <a:spcPts val="0"/>
              </a:spcBef>
              <a:spcAft>
                <a:spcPts val="0"/>
              </a:spcAft>
              <a:buNone/>
            </a:pPr>
            <a:r>
              <a:rPr lang="en" sz="2400" i="1">
                <a:solidFill>
                  <a:schemeClr val="dk2"/>
                </a:solidFill>
              </a:rPr>
              <a:t>Asignaciones y trabajo atrasado</a:t>
            </a:r>
            <a:endParaRPr sz="2400" i="1">
              <a:solidFill>
                <a:schemeClr val="dk2"/>
              </a:solidFill>
            </a:endParaRPr>
          </a:p>
        </p:txBody>
      </p:sp>
      <p:sp>
        <p:nvSpPr>
          <p:cNvPr id="188" name="Google Shape;188;p27"/>
          <p:cNvSpPr txBox="1">
            <a:spLocks noGrp="1"/>
          </p:cNvSpPr>
          <p:nvPr>
            <p:ph type="body" idx="1"/>
          </p:nvPr>
        </p:nvSpPr>
        <p:spPr>
          <a:xfrm>
            <a:off x="235500" y="10192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Assignments are expected to be completed during class time.</a:t>
            </a:r>
            <a:endParaRPr/>
          </a:p>
          <a:p>
            <a:pPr marL="457200" lvl="0" indent="0" algn="l" rtl="0">
              <a:spcBef>
                <a:spcPts val="0"/>
              </a:spcBef>
              <a:spcAft>
                <a:spcPts val="0"/>
              </a:spcAft>
              <a:buNone/>
            </a:pPr>
            <a:r>
              <a:rPr lang="en" sz="1600" i="1">
                <a:solidFill>
                  <a:schemeClr val="dk2"/>
                </a:solidFill>
              </a:rPr>
              <a:t>Se espera que las asignaciones se completen durante el tiempo de clase. </a:t>
            </a:r>
            <a:endParaRPr>
              <a:solidFill>
                <a:schemeClr val="dk2"/>
              </a:solidFill>
            </a:endParaRPr>
          </a:p>
          <a:p>
            <a:pPr marL="457200" lvl="0" indent="-342900" algn="l" rtl="0">
              <a:spcBef>
                <a:spcPts val="1600"/>
              </a:spcBef>
              <a:spcAft>
                <a:spcPts val="0"/>
              </a:spcAft>
              <a:buSzPts val="1800"/>
              <a:buChar char="●"/>
            </a:pPr>
            <a:r>
              <a:rPr lang="en"/>
              <a:t>If students are unable to finish assignments during class, they should be completed by the end of the day in order to be considered on time, unless otherwise noted by the teacher.</a:t>
            </a:r>
            <a:endParaRPr/>
          </a:p>
          <a:p>
            <a:pPr marL="457200" lvl="0" indent="0" algn="l" rtl="0">
              <a:spcBef>
                <a:spcPts val="0"/>
              </a:spcBef>
              <a:spcAft>
                <a:spcPts val="0"/>
              </a:spcAft>
              <a:buNone/>
            </a:pPr>
            <a:r>
              <a:rPr lang="en" sz="1600" i="1">
                <a:solidFill>
                  <a:schemeClr val="dk2"/>
                </a:solidFill>
              </a:rPr>
              <a:t>Si los estudiantes no pueden terminar las tareas durante la clase, deben completarlas al final del día para que se les considere a tiempo, a menos que el maestro indique lo contrario.</a:t>
            </a:r>
            <a:endParaRPr>
              <a:solidFill>
                <a:schemeClr val="dk2"/>
              </a:solidFill>
            </a:endParaRPr>
          </a:p>
          <a:p>
            <a:pPr marL="457200" lvl="0" indent="-342900" algn="l" rtl="0">
              <a:spcBef>
                <a:spcPts val="1600"/>
              </a:spcBef>
              <a:spcAft>
                <a:spcPts val="0"/>
              </a:spcAft>
              <a:buSzPts val="1800"/>
              <a:buChar char="●"/>
            </a:pPr>
            <a:r>
              <a:rPr lang="en"/>
              <a:t>On Fridays, there will typically be time for students to assess their progress throughout the week and ensure that there are no missing assignments.</a:t>
            </a:r>
            <a:endParaRPr/>
          </a:p>
          <a:p>
            <a:pPr marL="457200" lvl="0" indent="0" algn="l" rtl="0">
              <a:spcBef>
                <a:spcPts val="0"/>
              </a:spcBef>
              <a:spcAft>
                <a:spcPts val="1600"/>
              </a:spcAft>
              <a:buNone/>
            </a:pPr>
            <a:r>
              <a:rPr lang="en" sz="1600" i="1">
                <a:solidFill>
                  <a:schemeClr val="dk2"/>
                </a:solidFill>
              </a:rPr>
              <a:t>Los viernes, normalmente habrá tiempo para que los estudiantes evalúen su progreso durante la semana y se aseguren de que no falten tareas.</a:t>
            </a:r>
            <a:endParaRPr sz="1600" i="1">
              <a:solidFill>
                <a:schemeClr val="dk2"/>
              </a:solidFill>
            </a:endParaRPr>
          </a:p>
        </p:txBody>
      </p:sp>
      <p:pic>
        <p:nvPicPr>
          <p:cNvPr id="189" name="Google Shape;189;p27" descr="Better Late Than Never: Accepting Late Work Without Penalty"/>
          <p:cNvPicPr preferRelativeResize="0"/>
          <p:nvPr/>
        </p:nvPicPr>
        <p:blipFill>
          <a:blip r:embed="rId3">
            <a:alphaModFix/>
          </a:blip>
          <a:stretch>
            <a:fillRect/>
          </a:stretch>
        </p:blipFill>
        <p:spPr>
          <a:xfrm>
            <a:off x="7421325" y="738088"/>
            <a:ext cx="1722675" cy="1169638"/>
          </a:xfrm>
          <a:prstGeom prst="rect">
            <a:avLst/>
          </a:prstGeom>
          <a:noFill/>
          <a:ln>
            <a:noFill/>
          </a:ln>
        </p:spPr>
      </p:pic>
      <p:pic>
        <p:nvPicPr>
          <p:cNvPr id="190" name="Google Shape;190;p27" descr="Late Work Sad Face Teacher Craft Stamp - Simply Stamps"/>
          <p:cNvPicPr preferRelativeResize="0"/>
          <p:nvPr/>
        </p:nvPicPr>
        <p:blipFill rotWithShape="1">
          <a:blip r:embed="rId4">
            <a:alphaModFix/>
          </a:blip>
          <a:srcRect t="22278" b="29718"/>
          <a:stretch/>
        </p:blipFill>
        <p:spPr>
          <a:xfrm>
            <a:off x="7421325" y="-76199"/>
            <a:ext cx="1722675" cy="829828"/>
          </a:xfrm>
          <a:prstGeom prst="rect">
            <a:avLst/>
          </a:prstGeom>
          <a:noFill/>
          <a:ln>
            <a:noFill/>
          </a:ln>
        </p:spPr>
      </p:pic>
      <p:sp>
        <p:nvSpPr>
          <p:cNvPr id="191" name="Google Shape;191;p27"/>
          <p:cNvSpPr txBox="1"/>
          <p:nvPr/>
        </p:nvSpPr>
        <p:spPr>
          <a:xfrm>
            <a:off x="6733200" y="4758375"/>
            <a:ext cx="2404800" cy="3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159300" y="-8837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Absences</a:t>
            </a:r>
            <a:endParaRPr sz="2400" i="1"/>
          </a:p>
          <a:p>
            <a:pPr marL="0" lvl="0" indent="0" algn="l" rtl="0">
              <a:spcBef>
                <a:spcPts val="0"/>
              </a:spcBef>
              <a:spcAft>
                <a:spcPts val="0"/>
              </a:spcAft>
              <a:buNone/>
            </a:pPr>
            <a:r>
              <a:rPr lang="en" sz="2400" i="1">
                <a:solidFill>
                  <a:schemeClr val="dk2"/>
                </a:solidFill>
              </a:rPr>
              <a:t>Ausencias de estudiantes</a:t>
            </a:r>
            <a:endParaRPr sz="2400" i="1">
              <a:solidFill>
                <a:schemeClr val="dk2"/>
              </a:solidFill>
            </a:endParaRPr>
          </a:p>
        </p:txBody>
      </p:sp>
      <p:sp>
        <p:nvSpPr>
          <p:cNvPr id="197" name="Google Shape;197;p28"/>
          <p:cNvSpPr txBox="1">
            <a:spLocks noGrp="1"/>
          </p:cNvSpPr>
          <p:nvPr>
            <p:ph type="body" idx="1"/>
          </p:nvPr>
        </p:nvSpPr>
        <p:spPr>
          <a:xfrm>
            <a:off x="0" y="790600"/>
            <a:ext cx="9144000" cy="4200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Attendance is taken daily during each period</a:t>
            </a:r>
            <a:endParaRPr sz="1700"/>
          </a:p>
          <a:p>
            <a:pPr marL="0" lvl="0" indent="457200" algn="l" rtl="0">
              <a:spcBef>
                <a:spcPts val="0"/>
              </a:spcBef>
              <a:spcAft>
                <a:spcPts val="0"/>
              </a:spcAft>
              <a:buNone/>
            </a:pPr>
            <a:r>
              <a:rPr lang="en" sz="1700" i="1">
                <a:solidFill>
                  <a:schemeClr val="dk2"/>
                </a:solidFill>
              </a:rPr>
              <a:t>La asistencia se toma diariamente en cada período</a:t>
            </a:r>
            <a:endParaRPr sz="1700" i="1">
              <a:solidFill>
                <a:schemeClr val="dk2"/>
              </a:solidFill>
            </a:endParaRPr>
          </a:p>
          <a:p>
            <a:pPr marL="457200" lvl="0" indent="-336550" algn="l" rtl="0">
              <a:spcBef>
                <a:spcPts val="1600"/>
              </a:spcBef>
              <a:spcAft>
                <a:spcPts val="0"/>
              </a:spcAft>
              <a:buSzPts val="1700"/>
              <a:buChar char="●"/>
            </a:pPr>
            <a:r>
              <a:rPr lang="en" sz="1700"/>
              <a:t>Students not present in the Google Meet for the majority of class will be marked as absent</a:t>
            </a:r>
            <a:endParaRPr sz="1700"/>
          </a:p>
          <a:p>
            <a:pPr marL="457200" lvl="0" indent="0" algn="l" rtl="0">
              <a:spcBef>
                <a:spcPts val="0"/>
              </a:spcBef>
              <a:spcAft>
                <a:spcPts val="0"/>
              </a:spcAft>
              <a:buNone/>
            </a:pPr>
            <a:r>
              <a:rPr lang="en" sz="1700" i="1">
                <a:solidFill>
                  <a:schemeClr val="dk2"/>
                </a:solidFill>
              </a:rPr>
              <a:t>Los estudiantes que no estén presentes en Google Meet durante la mayor parte de la clase se marcarán como ausentes</a:t>
            </a:r>
            <a:endParaRPr sz="1700">
              <a:solidFill>
                <a:schemeClr val="dk2"/>
              </a:solidFill>
            </a:endParaRPr>
          </a:p>
          <a:p>
            <a:pPr marL="457200" lvl="0" indent="-336550" algn="l" rtl="0">
              <a:spcBef>
                <a:spcPts val="1600"/>
              </a:spcBef>
              <a:spcAft>
                <a:spcPts val="0"/>
              </a:spcAft>
              <a:buSzPts val="1700"/>
              <a:buChar char="●"/>
            </a:pPr>
            <a:r>
              <a:rPr lang="en" sz="1700"/>
              <a:t>If you have a doctor’s note, please email it to me. I will forward it to the school nurse.</a:t>
            </a:r>
            <a:endParaRPr sz="1700"/>
          </a:p>
          <a:p>
            <a:pPr marL="457200" lvl="0" indent="0" algn="l" rtl="0">
              <a:spcBef>
                <a:spcPts val="0"/>
              </a:spcBef>
              <a:spcAft>
                <a:spcPts val="0"/>
              </a:spcAft>
              <a:buNone/>
            </a:pPr>
            <a:r>
              <a:rPr lang="en" sz="1700" i="1">
                <a:solidFill>
                  <a:schemeClr val="dk2"/>
                </a:solidFill>
              </a:rPr>
              <a:t>Si tiene una nota del médico, envíemela por correo electrónico. Se lo enviaré a la enfermera de la escuela.</a:t>
            </a:r>
            <a:endParaRPr sz="1700">
              <a:solidFill>
                <a:schemeClr val="dk2"/>
              </a:solidFill>
            </a:endParaRPr>
          </a:p>
          <a:p>
            <a:pPr marL="457200" lvl="0" indent="-336550" algn="l" rtl="0">
              <a:spcBef>
                <a:spcPts val="1600"/>
              </a:spcBef>
              <a:spcAft>
                <a:spcPts val="0"/>
              </a:spcAft>
              <a:buSzPts val="1700"/>
              <a:buChar char="●"/>
            </a:pPr>
            <a:r>
              <a:rPr lang="en" sz="1700"/>
              <a:t>Students will have two days to complete missed work. After 2 days, assignments will be marked as late and points will be taken off.</a:t>
            </a:r>
            <a:endParaRPr sz="1700"/>
          </a:p>
          <a:p>
            <a:pPr marL="457200" lvl="0" indent="0" algn="l" rtl="0">
              <a:spcBef>
                <a:spcPts val="0"/>
              </a:spcBef>
              <a:spcAft>
                <a:spcPts val="1600"/>
              </a:spcAft>
              <a:buNone/>
            </a:pPr>
            <a:r>
              <a:rPr lang="en" sz="1700" i="1">
                <a:solidFill>
                  <a:schemeClr val="dk2"/>
                </a:solidFill>
              </a:rPr>
              <a:t>Los estudiantes tendrán dos días para completar el trabajo perdido. Después de 2 días, las tareas se marcarán como tardías y se quitarán los puntos.</a:t>
            </a:r>
            <a:endParaRPr sz="1700" i="1">
              <a:solidFill>
                <a:schemeClr val="dk2"/>
              </a:solidFill>
            </a:endParaRPr>
          </a:p>
        </p:txBody>
      </p:sp>
      <p:pic>
        <p:nvPicPr>
          <p:cNvPr id="198" name="Google Shape;198;p28" descr="Parents Entering Student Absence/Notes/Approvals on Compass - Terang College"/>
          <p:cNvPicPr preferRelativeResize="0"/>
          <p:nvPr/>
        </p:nvPicPr>
        <p:blipFill>
          <a:blip r:embed="rId3">
            <a:alphaModFix/>
          </a:blip>
          <a:stretch>
            <a:fillRect/>
          </a:stretch>
        </p:blipFill>
        <p:spPr>
          <a:xfrm>
            <a:off x="6124575" y="0"/>
            <a:ext cx="3095625" cy="1476375"/>
          </a:xfrm>
          <a:prstGeom prst="rect">
            <a:avLst/>
          </a:prstGeom>
          <a:noFill/>
          <a:ln>
            <a:noFill/>
          </a:ln>
        </p:spPr>
      </p:pic>
      <p:sp>
        <p:nvSpPr>
          <p:cNvPr id="199" name="Google Shape;199;p28"/>
          <p:cNvSpPr txBox="1"/>
          <p:nvPr/>
        </p:nvSpPr>
        <p:spPr>
          <a:xfrm>
            <a:off x="6733200" y="4758375"/>
            <a:ext cx="2404800" cy="3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Absences</a:t>
            </a:r>
            <a:endParaRPr sz="2600"/>
          </a:p>
          <a:p>
            <a:pPr marL="0" lvl="0" indent="0" algn="l" rtl="0">
              <a:spcBef>
                <a:spcPts val="0"/>
              </a:spcBef>
              <a:spcAft>
                <a:spcPts val="0"/>
              </a:spcAft>
              <a:buNone/>
            </a:pPr>
            <a:r>
              <a:rPr lang="en" sz="2600" i="1">
                <a:solidFill>
                  <a:schemeClr val="dk2"/>
                </a:solidFill>
              </a:rPr>
              <a:t>Ausencias de maestras</a:t>
            </a:r>
            <a:endParaRPr sz="2600" i="1">
              <a:solidFill>
                <a:schemeClr val="dk2"/>
              </a:solidFill>
            </a:endParaRPr>
          </a:p>
        </p:txBody>
      </p:sp>
      <p:sp>
        <p:nvSpPr>
          <p:cNvPr id="205" name="Google Shape;205;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Another teacher will fill in using the same Google Meet link.</a:t>
            </a:r>
            <a:endParaRPr/>
          </a:p>
          <a:p>
            <a:pPr marL="0" lvl="0" indent="0" algn="l" rtl="0">
              <a:spcBef>
                <a:spcPts val="0"/>
              </a:spcBef>
              <a:spcAft>
                <a:spcPts val="0"/>
              </a:spcAft>
              <a:buNone/>
            </a:pPr>
            <a:r>
              <a:rPr lang="en" sz="1600" i="1">
                <a:solidFill>
                  <a:schemeClr val="dk2"/>
                </a:solidFill>
              </a:rPr>
              <a:t>Otro profesor completará con el mismo enlace de Google Meet.</a:t>
            </a:r>
            <a:endParaRPr sz="1600" i="1">
              <a:solidFill>
                <a:schemeClr val="dk2"/>
              </a:solidFill>
            </a:endParaRPr>
          </a:p>
          <a:p>
            <a:pPr marL="0" lvl="0" indent="0" algn="l" rtl="0">
              <a:spcBef>
                <a:spcPts val="1600"/>
              </a:spcBef>
              <a:spcAft>
                <a:spcPts val="0"/>
              </a:spcAft>
              <a:buNone/>
            </a:pPr>
            <a:r>
              <a:rPr lang="en"/>
              <a:t>Assignments will be posted in Google Classroom to complete for the day</a:t>
            </a:r>
            <a:endParaRPr/>
          </a:p>
          <a:p>
            <a:pPr marL="0" lvl="0" indent="0" algn="l" rtl="0">
              <a:spcBef>
                <a:spcPts val="0"/>
              </a:spcBef>
              <a:spcAft>
                <a:spcPts val="1600"/>
              </a:spcAft>
              <a:buNone/>
            </a:pPr>
            <a:r>
              <a:rPr lang="en" sz="1600" i="1">
                <a:solidFill>
                  <a:schemeClr val="dk2"/>
                </a:solidFill>
              </a:rPr>
              <a:t>Las tareas se publicarán en Google Classroom para completar durante el día.</a:t>
            </a:r>
            <a:endParaRPr sz="1600" i="1">
              <a:solidFill>
                <a:schemeClr val="dk2"/>
              </a:solidFill>
            </a:endParaRPr>
          </a:p>
        </p:txBody>
      </p:sp>
      <p:pic>
        <p:nvPicPr>
          <p:cNvPr id="206" name="Google Shape;206;p29" descr="Ben Hill County Schools"/>
          <p:cNvPicPr preferRelativeResize="0"/>
          <p:nvPr/>
        </p:nvPicPr>
        <p:blipFill>
          <a:blip r:embed="rId3">
            <a:alphaModFix/>
          </a:blip>
          <a:stretch>
            <a:fillRect/>
          </a:stretch>
        </p:blipFill>
        <p:spPr>
          <a:xfrm>
            <a:off x="6371000" y="0"/>
            <a:ext cx="2773000" cy="1528350"/>
          </a:xfrm>
          <a:prstGeom prst="rect">
            <a:avLst/>
          </a:prstGeom>
          <a:noFill/>
          <a:ln>
            <a:noFill/>
          </a:ln>
        </p:spPr>
      </p:pic>
      <p:pic>
        <p:nvPicPr>
          <p:cNvPr id="207" name="Google Shape;207;p29" descr="Apple Chevron Clipart Free Collection - Teacher Clip Art Transparent PNG -  578x624 - Free Download on NicePNG"/>
          <p:cNvPicPr preferRelativeResize="0"/>
          <p:nvPr/>
        </p:nvPicPr>
        <p:blipFill rotWithShape="1">
          <a:blip r:embed="rId4">
            <a:alphaModFix/>
          </a:blip>
          <a:srcRect l="13794" r="10785"/>
          <a:stretch/>
        </p:blipFill>
        <p:spPr>
          <a:xfrm>
            <a:off x="3841314" y="3391525"/>
            <a:ext cx="1461375" cy="1592500"/>
          </a:xfrm>
          <a:prstGeom prst="rect">
            <a:avLst/>
          </a:prstGeom>
          <a:noFill/>
          <a:ln>
            <a:noFill/>
          </a:ln>
        </p:spPr>
      </p:pic>
      <p:sp>
        <p:nvSpPr>
          <p:cNvPr id="208" name="Google Shape;208;p29"/>
          <p:cNvSpPr txBox="1"/>
          <p:nvPr/>
        </p:nvSpPr>
        <p:spPr>
          <a:xfrm>
            <a:off x="6733200" y="4758375"/>
            <a:ext cx="2404800" cy="3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Infinite Campus</a:t>
            </a:r>
            <a:endParaRPr sz="2600"/>
          </a:p>
          <a:p>
            <a:pPr marL="0" lvl="0" indent="0" algn="l" rtl="0">
              <a:spcBef>
                <a:spcPts val="0"/>
              </a:spcBef>
              <a:spcAft>
                <a:spcPts val="0"/>
              </a:spcAft>
              <a:buNone/>
            </a:pPr>
            <a:endParaRPr sz="2600" i="1"/>
          </a:p>
        </p:txBody>
      </p:sp>
      <p:sp>
        <p:nvSpPr>
          <p:cNvPr id="214" name="Google Shape;214;p30"/>
          <p:cNvSpPr txBox="1">
            <a:spLocks noGrp="1"/>
          </p:cNvSpPr>
          <p:nvPr>
            <p:ph type="body" idx="1"/>
          </p:nvPr>
        </p:nvSpPr>
        <p:spPr>
          <a:xfrm>
            <a:off x="83100" y="866800"/>
            <a:ext cx="8832300" cy="40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Sign up for Parent Portal if you haven’t already done so.</a:t>
            </a:r>
            <a:endParaRPr/>
          </a:p>
          <a:p>
            <a:pPr marL="0" lvl="0" indent="0" algn="l" rtl="0">
              <a:spcBef>
                <a:spcPts val="0"/>
              </a:spcBef>
              <a:spcAft>
                <a:spcPts val="0"/>
              </a:spcAft>
              <a:buNone/>
            </a:pPr>
            <a:r>
              <a:rPr lang="en" sz="1600" i="1">
                <a:solidFill>
                  <a:schemeClr val="dk2"/>
                </a:solidFill>
              </a:rPr>
              <a:t>Regístrese en el Portal para padres si aún no lo ha hecho.</a:t>
            </a:r>
            <a:endParaRPr sz="1600" i="1">
              <a:solidFill>
                <a:schemeClr val="dk2"/>
              </a:solidFill>
            </a:endParaRPr>
          </a:p>
          <a:p>
            <a:pPr marL="0" lvl="0" indent="0" algn="l" rtl="0">
              <a:spcBef>
                <a:spcPts val="1600"/>
              </a:spcBef>
              <a:spcAft>
                <a:spcPts val="0"/>
              </a:spcAft>
              <a:buNone/>
            </a:pPr>
            <a:r>
              <a:rPr lang="en"/>
              <a:t>The link can be found on the Resources for Parents page on www.paps.net/shull</a:t>
            </a:r>
            <a:endParaRPr/>
          </a:p>
          <a:p>
            <a:pPr marL="0" lvl="0" indent="0" algn="l" rtl="0">
              <a:spcBef>
                <a:spcPts val="0"/>
              </a:spcBef>
              <a:spcAft>
                <a:spcPts val="0"/>
              </a:spcAft>
              <a:buNone/>
            </a:pPr>
            <a:r>
              <a:rPr lang="en" sz="1600" i="1">
                <a:solidFill>
                  <a:schemeClr val="dk2"/>
                </a:solidFill>
              </a:rPr>
              <a:t>El enlace se puede encontrar en la página de Recursos para padres en www.paps.net/shull</a:t>
            </a:r>
            <a:endParaRPr sz="1600" i="1">
              <a:solidFill>
                <a:schemeClr val="dk2"/>
              </a:solidFill>
            </a:endParaRPr>
          </a:p>
          <a:p>
            <a:pPr marL="0" lvl="0" indent="0" algn="l" rtl="0">
              <a:spcBef>
                <a:spcPts val="1600"/>
              </a:spcBef>
              <a:spcAft>
                <a:spcPts val="0"/>
              </a:spcAft>
              <a:buNone/>
            </a:pPr>
            <a:r>
              <a:rPr lang="en"/>
              <a:t>Infinite Campus allows you to	</a:t>
            </a:r>
            <a:r>
              <a:rPr lang="en" sz="1600" i="1">
                <a:solidFill>
                  <a:schemeClr val="dk2"/>
                </a:solidFill>
              </a:rPr>
              <a:t>Infinite Campus les permite</a:t>
            </a:r>
            <a:endParaRPr sz="1600" i="1">
              <a:solidFill>
                <a:schemeClr val="dk2"/>
              </a:solidFill>
            </a:endParaRPr>
          </a:p>
          <a:p>
            <a:pPr marL="457200" lvl="0" indent="-342900" algn="l" rtl="0">
              <a:spcBef>
                <a:spcPts val="0"/>
              </a:spcBef>
              <a:spcAft>
                <a:spcPts val="0"/>
              </a:spcAft>
              <a:buSzPts val="1800"/>
              <a:buChar char="●"/>
            </a:pPr>
            <a:r>
              <a:rPr lang="en"/>
              <a:t>See your child’s current grades	</a:t>
            </a:r>
            <a:r>
              <a:rPr lang="en" sz="1600" i="1">
                <a:solidFill>
                  <a:schemeClr val="dk2"/>
                </a:solidFill>
              </a:rPr>
              <a:t>Ver las calificaciones actuales de su hijo</a:t>
            </a:r>
            <a:endParaRPr sz="1600" i="1">
              <a:solidFill>
                <a:schemeClr val="dk2"/>
              </a:solidFill>
            </a:endParaRPr>
          </a:p>
          <a:p>
            <a:pPr marL="457200" lvl="0" indent="-342900" algn="l" rtl="0">
              <a:spcBef>
                <a:spcPts val="0"/>
              </a:spcBef>
              <a:spcAft>
                <a:spcPts val="0"/>
              </a:spcAft>
              <a:buSzPts val="1800"/>
              <a:buChar char="●"/>
            </a:pPr>
            <a:r>
              <a:rPr lang="en"/>
              <a:t>View your child’s progress reports when available</a:t>
            </a:r>
            <a:endParaRPr/>
          </a:p>
          <a:p>
            <a:pPr marL="457200" lvl="0" indent="0" algn="l" rtl="0">
              <a:spcBef>
                <a:spcPts val="0"/>
              </a:spcBef>
              <a:spcAft>
                <a:spcPts val="0"/>
              </a:spcAft>
              <a:buNone/>
            </a:pPr>
            <a:r>
              <a:rPr lang="en" sz="1400" i="1">
                <a:solidFill>
                  <a:schemeClr val="dk2"/>
                </a:solidFill>
              </a:rPr>
              <a:t>Ver los informes de progreso de su hijo cuando estén disponibles</a:t>
            </a:r>
            <a:endParaRPr sz="1400" i="1">
              <a:solidFill>
                <a:schemeClr val="dk2"/>
              </a:solidFill>
            </a:endParaRPr>
          </a:p>
          <a:p>
            <a:pPr marL="457200" lvl="0" indent="-342900" algn="l" rtl="0">
              <a:spcBef>
                <a:spcPts val="0"/>
              </a:spcBef>
              <a:spcAft>
                <a:spcPts val="0"/>
              </a:spcAft>
              <a:buSzPts val="1800"/>
              <a:buChar char="●"/>
            </a:pPr>
            <a:r>
              <a:rPr lang="en"/>
              <a:t>View your child’s report cards when available</a:t>
            </a:r>
            <a:endParaRPr/>
          </a:p>
          <a:p>
            <a:pPr marL="457200" lvl="0" indent="0" algn="l" rtl="0">
              <a:spcBef>
                <a:spcPts val="0"/>
              </a:spcBef>
              <a:spcAft>
                <a:spcPts val="0"/>
              </a:spcAft>
              <a:buNone/>
            </a:pPr>
            <a:r>
              <a:rPr lang="en" sz="1400" i="1">
                <a:solidFill>
                  <a:schemeClr val="dk2"/>
                </a:solidFill>
              </a:rPr>
              <a:t>Ver las boletas de calificaciones de su hijo cuando estén disponibles</a:t>
            </a:r>
            <a:endParaRPr sz="1400" i="1">
              <a:solidFill>
                <a:schemeClr val="dk2"/>
              </a:solidFill>
            </a:endParaRPr>
          </a:p>
          <a:p>
            <a:pPr marL="457200" lvl="0" indent="-342900" algn="l" rtl="0">
              <a:spcBef>
                <a:spcPts val="0"/>
              </a:spcBef>
              <a:spcAft>
                <a:spcPts val="0"/>
              </a:spcAft>
              <a:buSzPts val="1800"/>
              <a:buChar char="●"/>
            </a:pPr>
            <a:r>
              <a:rPr lang="en"/>
              <a:t>Check your child’s attendance records</a:t>
            </a:r>
            <a:r>
              <a:rPr lang="en" sz="1400" i="1"/>
              <a:t>	</a:t>
            </a:r>
            <a:r>
              <a:rPr lang="en" sz="1400" i="1">
                <a:solidFill>
                  <a:schemeClr val="dk2"/>
                </a:solidFill>
              </a:rPr>
              <a:t>Verifique los registros de asistencia de su hijo</a:t>
            </a:r>
            <a:endParaRPr sz="1400" i="1">
              <a:solidFill>
                <a:schemeClr val="dk2"/>
              </a:solidFill>
            </a:endParaRPr>
          </a:p>
        </p:txBody>
      </p:sp>
      <p:sp>
        <p:nvSpPr>
          <p:cNvPr id="215" name="Google Shape;215;p30"/>
          <p:cNvSpPr txBox="1"/>
          <p:nvPr/>
        </p:nvSpPr>
        <p:spPr>
          <a:xfrm>
            <a:off x="6733200" y="4834575"/>
            <a:ext cx="2404800" cy="3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latin typeface="Old Standard TT"/>
                <a:ea typeface="Old Standard TT"/>
                <a:cs typeface="Old Standard TT"/>
                <a:sym typeface="Old Standard TT"/>
              </a:rPr>
              <a:t>Traducido a través de Google Translate.</a:t>
            </a:r>
            <a:endParaRPr sz="1000" i="1">
              <a:solidFill>
                <a:schemeClr val="dk2"/>
              </a:solidFill>
              <a:latin typeface="Old Standard TT"/>
              <a:ea typeface="Old Standard TT"/>
              <a:cs typeface="Old Standard TT"/>
              <a:sym typeface="Old Standard TT"/>
            </a:endParaRPr>
          </a:p>
        </p:txBody>
      </p:sp>
      <p:pic>
        <p:nvPicPr>
          <p:cNvPr id="216" name="Google Shape;216;p30"/>
          <p:cNvPicPr preferRelativeResize="0"/>
          <p:nvPr/>
        </p:nvPicPr>
        <p:blipFill rotWithShape="1">
          <a:blip r:embed="rId3">
            <a:alphaModFix/>
          </a:blip>
          <a:srcRect t="29128" b="10338"/>
          <a:stretch/>
        </p:blipFill>
        <p:spPr>
          <a:xfrm>
            <a:off x="6141475" y="282100"/>
            <a:ext cx="2857500" cy="1499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311700" y="64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Administrators &amp; Counselors</a:t>
            </a:r>
            <a:endParaRPr sz="2600" i="1"/>
          </a:p>
          <a:p>
            <a:pPr marL="0" lvl="0" indent="0" algn="l" rtl="0">
              <a:spcBef>
                <a:spcPts val="0"/>
              </a:spcBef>
              <a:spcAft>
                <a:spcPts val="0"/>
              </a:spcAft>
              <a:buNone/>
            </a:pPr>
            <a:r>
              <a:rPr lang="en" sz="2600" i="1">
                <a:solidFill>
                  <a:schemeClr val="dk2"/>
                </a:solidFill>
              </a:rPr>
              <a:t>Administradores y consejeros escolares</a:t>
            </a:r>
            <a:endParaRPr sz="2600" i="1">
              <a:solidFill>
                <a:schemeClr val="dk2"/>
              </a:solidFill>
            </a:endParaRPr>
          </a:p>
        </p:txBody>
      </p:sp>
      <p:sp>
        <p:nvSpPr>
          <p:cNvPr id="222" name="Google Shape;222;p31"/>
          <p:cNvSpPr txBox="1">
            <a:spLocks noGrp="1"/>
          </p:cNvSpPr>
          <p:nvPr>
            <p:ph type="body" idx="1"/>
          </p:nvPr>
        </p:nvSpPr>
        <p:spPr>
          <a:xfrm>
            <a:off x="311700" y="1171600"/>
            <a:ext cx="41370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Principal</a:t>
            </a:r>
            <a:r>
              <a:rPr lang="en"/>
              <a:t>:</a:t>
            </a:r>
            <a:endParaRPr/>
          </a:p>
          <a:p>
            <a:pPr marL="0" lvl="0" indent="0" algn="l" rtl="0">
              <a:spcBef>
                <a:spcPts val="0"/>
              </a:spcBef>
              <a:spcAft>
                <a:spcPts val="0"/>
              </a:spcAft>
              <a:buNone/>
            </a:pPr>
            <a:r>
              <a:rPr lang="en"/>
              <a:t>Ms. Melissa Espana</a:t>
            </a:r>
            <a:endParaRPr/>
          </a:p>
          <a:p>
            <a:pPr marL="0" lvl="0" indent="457200" algn="l" rtl="0">
              <a:spcBef>
                <a:spcPts val="0"/>
              </a:spcBef>
              <a:spcAft>
                <a:spcPts val="0"/>
              </a:spcAft>
              <a:buNone/>
            </a:pPr>
            <a:r>
              <a:rPr lang="en"/>
              <a:t>mespana@paps.net</a:t>
            </a:r>
            <a:endParaRPr/>
          </a:p>
          <a:p>
            <a:pPr marL="0" lvl="0" indent="0" algn="l" rtl="0">
              <a:spcBef>
                <a:spcPts val="1600"/>
              </a:spcBef>
              <a:spcAft>
                <a:spcPts val="0"/>
              </a:spcAft>
              <a:buNone/>
            </a:pPr>
            <a:r>
              <a:rPr lang="en" b="1" u="sng"/>
              <a:t>Vice Principals</a:t>
            </a:r>
            <a:r>
              <a:rPr lang="en" b="1"/>
              <a:t> </a:t>
            </a:r>
            <a:r>
              <a:rPr lang="en" b="1" i="1"/>
              <a:t>Subdirectores:</a:t>
            </a:r>
            <a:endParaRPr b="1" i="1"/>
          </a:p>
          <a:p>
            <a:pPr marL="0" lvl="0" indent="0" algn="l" rtl="0">
              <a:spcBef>
                <a:spcPts val="0"/>
              </a:spcBef>
              <a:spcAft>
                <a:spcPts val="0"/>
              </a:spcAft>
              <a:buNone/>
            </a:pPr>
            <a:r>
              <a:rPr lang="en"/>
              <a:t>Mr. Gregory Sneed</a:t>
            </a:r>
            <a:endParaRPr/>
          </a:p>
          <a:p>
            <a:pPr marL="0" lvl="0" indent="457200" algn="l" rtl="0">
              <a:spcBef>
                <a:spcPts val="0"/>
              </a:spcBef>
              <a:spcAft>
                <a:spcPts val="0"/>
              </a:spcAft>
              <a:buNone/>
            </a:pPr>
            <a:r>
              <a:rPr lang="en"/>
              <a:t>gsneed@paps.net</a:t>
            </a:r>
            <a:endParaRPr/>
          </a:p>
          <a:p>
            <a:pPr marL="0" lvl="0" indent="0" algn="l" rtl="0">
              <a:spcBef>
                <a:spcPts val="1600"/>
              </a:spcBef>
              <a:spcAft>
                <a:spcPts val="0"/>
              </a:spcAft>
              <a:buNone/>
            </a:pPr>
            <a:r>
              <a:rPr lang="en"/>
              <a:t>Ms. Robin Carrera</a:t>
            </a:r>
            <a:endParaRPr/>
          </a:p>
          <a:p>
            <a:pPr marL="0" lvl="0" indent="0" algn="l" rtl="0">
              <a:spcBef>
                <a:spcPts val="0"/>
              </a:spcBef>
              <a:spcAft>
                <a:spcPts val="0"/>
              </a:spcAft>
              <a:buNone/>
            </a:pPr>
            <a:r>
              <a:rPr lang="en"/>
              <a:t>	robycarrera@paps.net</a:t>
            </a:r>
            <a:endParaRPr/>
          </a:p>
          <a:p>
            <a:pPr marL="0" lvl="0" indent="0" algn="l" rtl="0">
              <a:spcBef>
                <a:spcPts val="1600"/>
              </a:spcBef>
              <a:spcAft>
                <a:spcPts val="0"/>
              </a:spcAft>
              <a:buNone/>
            </a:pPr>
            <a:r>
              <a:rPr lang="en"/>
              <a:t>Mr. Robert Dahill</a:t>
            </a:r>
            <a:endParaRPr/>
          </a:p>
          <a:p>
            <a:pPr marL="0" lvl="0" indent="0" algn="l" rtl="0">
              <a:spcBef>
                <a:spcPts val="0"/>
              </a:spcBef>
              <a:spcAft>
                <a:spcPts val="1600"/>
              </a:spcAft>
              <a:buNone/>
            </a:pPr>
            <a:r>
              <a:rPr lang="en"/>
              <a:t>	robedahill@paps.net</a:t>
            </a:r>
            <a:endParaRPr/>
          </a:p>
        </p:txBody>
      </p:sp>
      <p:sp>
        <p:nvSpPr>
          <p:cNvPr id="223" name="Google Shape;223;p31"/>
          <p:cNvSpPr txBox="1">
            <a:spLocks noGrp="1"/>
          </p:cNvSpPr>
          <p:nvPr>
            <p:ph type="body" idx="1"/>
          </p:nvPr>
        </p:nvSpPr>
        <p:spPr>
          <a:xfrm>
            <a:off x="4626000" y="1171600"/>
            <a:ext cx="4137000" cy="3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t>School Counselor</a:t>
            </a:r>
            <a:r>
              <a:rPr lang="en"/>
              <a:t> </a:t>
            </a:r>
            <a:r>
              <a:rPr lang="en" i="1">
                <a:solidFill>
                  <a:schemeClr val="dk2"/>
                </a:solidFill>
              </a:rPr>
              <a:t>Consejera</a:t>
            </a:r>
            <a:r>
              <a:rPr lang="en"/>
              <a:t>:</a:t>
            </a:r>
            <a:endParaRPr/>
          </a:p>
          <a:p>
            <a:pPr marL="0" lvl="0" indent="0" algn="l" rtl="0">
              <a:spcBef>
                <a:spcPts val="0"/>
              </a:spcBef>
              <a:spcAft>
                <a:spcPts val="0"/>
              </a:spcAft>
              <a:buNone/>
            </a:pPr>
            <a:r>
              <a:rPr lang="en"/>
              <a:t>Ms. LaVerne Green</a:t>
            </a:r>
            <a:endParaRPr/>
          </a:p>
          <a:p>
            <a:pPr marL="0" lvl="0" indent="457200" algn="l" rtl="0">
              <a:spcBef>
                <a:spcPts val="0"/>
              </a:spcBef>
              <a:spcAft>
                <a:spcPts val="0"/>
              </a:spcAft>
              <a:buNone/>
            </a:pPr>
            <a:r>
              <a:rPr lang="en"/>
              <a:t>lavegreen@paps.net</a:t>
            </a:r>
            <a:endParaRPr/>
          </a:p>
          <a:p>
            <a:pPr marL="0" lvl="0" indent="0" algn="l" rtl="0">
              <a:spcBef>
                <a:spcPts val="1600"/>
              </a:spcBef>
              <a:spcAft>
                <a:spcPts val="0"/>
              </a:spcAft>
              <a:buNone/>
            </a:pPr>
            <a:r>
              <a:rPr lang="en" b="1" u="sng"/>
              <a:t>Child Study Team</a:t>
            </a:r>
            <a:r>
              <a:rPr lang="en"/>
              <a:t> </a:t>
            </a:r>
            <a:r>
              <a:rPr lang="en" i="1"/>
              <a:t>Special Education</a:t>
            </a:r>
            <a:endParaRPr/>
          </a:p>
          <a:p>
            <a:pPr marL="0" lvl="0" indent="0" algn="l" rtl="0">
              <a:spcBef>
                <a:spcPts val="1600"/>
              </a:spcBef>
              <a:spcAft>
                <a:spcPts val="0"/>
              </a:spcAft>
              <a:buNone/>
            </a:pPr>
            <a:r>
              <a:rPr lang="en"/>
              <a:t>Dr. Kevin Lynn, Psychologist</a:t>
            </a:r>
            <a:endParaRPr/>
          </a:p>
          <a:p>
            <a:pPr marL="0" lvl="0" indent="0" algn="l" rtl="0">
              <a:spcBef>
                <a:spcPts val="1600"/>
              </a:spcBef>
              <a:spcAft>
                <a:spcPts val="0"/>
              </a:spcAft>
              <a:buNone/>
            </a:pPr>
            <a:r>
              <a:rPr lang="en"/>
              <a:t>Ms. Tamara Colangelo, Social Worker</a:t>
            </a:r>
            <a:endParaRPr/>
          </a:p>
          <a:p>
            <a:pPr marL="0" lvl="0" indent="0" algn="l" rtl="0">
              <a:spcBef>
                <a:spcPts val="1600"/>
              </a:spcBef>
              <a:spcAft>
                <a:spcPts val="0"/>
              </a:spcAft>
              <a:buNone/>
            </a:pPr>
            <a:r>
              <a:rPr lang="en"/>
              <a:t>Ms. Maribeth McCauliff, Social Worker</a:t>
            </a:r>
            <a:endParaRPr/>
          </a:p>
          <a:p>
            <a:pPr marL="0" lvl="0" indent="0" algn="l" rtl="0">
              <a:spcBef>
                <a:spcPts val="1600"/>
              </a:spcBef>
              <a:spcAft>
                <a:spcPts val="1600"/>
              </a:spcAft>
              <a:buNone/>
            </a:pPr>
            <a:r>
              <a:rPr lang="en"/>
              <a:t>Ms. Kathryn Warlick, LDTC</a:t>
            </a:r>
            <a:endParaRPr/>
          </a:p>
        </p:txBody>
      </p:sp>
      <p:pic>
        <p:nvPicPr>
          <p:cNvPr id="224" name="Google Shape;224;p31" descr="Free School Counselor Clipart, Download Free Clip Art, Free Clip Art on  Clipart Library"/>
          <p:cNvPicPr preferRelativeResize="0"/>
          <p:nvPr/>
        </p:nvPicPr>
        <p:blipFill>
          <a:blip r:embed="rId3">
            <a:alphaModFix/>
          </a:blip>
          <a:stretch>
            <a:fillRect/>
          </a:stretch>
        </p:blipFill>
        <p:spPr>
          <a:xfrm>
            <a:off x="6964325" y="0"/>
            <a:ext cx="1798675" cy="1300250"/>
          </a:xfrm>
          <a:prstGeom prst="rect">
            <a:avLst/>
          </a:prstGeom>
          <a:noFill/>
          <a:ln>
            <a:noFill/>
          </a:ln>
        </p:spPr>
      </p:pic>
      <p:sp>
        <p:nvSpPr>
          <p:cNvPr id="225" name="Google Shape;225;p31"/>
          <p:cNvSpPr txBox="1"/>
          <p:nvPr/>
        </p:nvSpPr>
        <p:spPr>
          <a:xfrm>
            <a:off x="6733200" y="4758375"/>
            <a:ext cx="2404800" cy="3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latin typeface="Old Standard TT"/>
                <a:ea typeface="Old Standard TT"/>
                <a:cs typeface="Old Standard TT"/>
                <a:sym typeface="Old Standard TT"/>
              </a:rPr>
              <a:t>Traducido a través de Google Translate.</a:t>
            </a:r>
            <a:endParaRPr sz="1000" i="1">
              <a:solidFill>
                <a:schemeClr val="dk2"/>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65500" y="1556800"/>
            <a:ext cx="4045200" cy="9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600" b="1">
                <a:solidFill>
                  <a:srgbClr val="0000FF"/>
                </a:solidFill>
              </a:rPr>
              <a:t>Mrs. Vicente</a:t>
            </a:r>
            <a:endParaRPr sz="4600" b="1">
              <a:solidFill>
                <a:srgbClr val="0000FF"/>
              </a:solidFill>
            </a:endParaRPr>
          </a:p>
        </p:txBody>
      </p:sp>
      <p:sp>
        <p:nvSpPr>
          <p:cNvPr id="66" name="Google Shape;66;p14"/>
          <p:cNvSpPr txBox="1">
            <a:spLocks noGrp="1"/>
          </p:cNvSpPr>
          <p:nvPr>
            <p:ph type="body" idx="2"/>
          </p:nvPr>
        </p:nvSpPr>
        <p:spPr>
          <a:xfrm>
            <a:off x="4558500" y="10750"/>
            <a:ext cx="4584300" cy="5208900"/>
          </a:xfrm>
          <a:prstGeom prst="rect">
            <a:avLst/>
          </a:prstGeom>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t>Teacher Information</a:t>
            </a:r>
            <a:r>
              <a:rPr lang="en" sz="1500"/>
              <a:t>  </a:t>
            </a:r>
            <a:r>
              <a:rPr lang="en" sz="1500" i="1"/>
              <a:t>Información de la maestra</a:t>
            </a:r>
            <a:endParaRPr sz="1500" i="1"/>
          </a:p>
          <a:p>
            <a:pPr marL="457200" lvl="0" indent="-342900" algn="l" rtl="0">
              <a:lnSpc>
                <a:spcPct val="100000"/>
              </a:lnSpc>
              <a:spcBef>
                <a:spcPts val="1600"/>
              </a:spcBef>
              <a:spcAft>
                <a:spcPts val="0"/>
              </a:spcAft>
              <a:buSzPts val="1800"/>
              <a:buChar char="●"/>
            </a:pPr>
            <a:r>
              <a:rPr lang="en"/>
              <a:t>Math Teacher(3 Blocks of 90 minutes)</a:t>
            </a:r>
            <a:endParaRPr/>
          </a:p>
          <a:p>
            <a:pPr marL="457200" lvl="0" indent="0" algn="l" rtl="0">
              <a:lnSpc>
                <a:spcPct val="100000"/>
              </a:lnSpc>
              <a:spcBef>
                <a:spcPts val="0"/>
              </a:spcBef>
              <a:spcAft>
                <a:spcPts val="0"/>
              </a:spcAft>
              <a:buNone/>
            </a:pPr>
            <a:r>
              <a:rPr lang="en" sz="1600" i="1"/>
              <a:t>Profesora de matemáticas (3 clases de 90 minutos)</a:t>
            </a:r>
            <a:endParaRPr/>
          </a:p>
          <a:p>
            <a:pPr marL="457200" lvl="0" indent="-342900" algn="l" rtl="0">
              <a:lnSpc>
                <a:spcPct val="100000"/>
              </a:lnSpc>
              <a:spcBef>
                <a:spcPts val="1600"/>
              </a:spcBef>
              <a:spcAft>
                <a:spcPts val="0"/>
              </a:spcAft>
              <a:buSzPts val="1800"/>
              <a:buChar char="●"/>
            </a:pPr>
            <a:r>
              <a:rPr lang="en"/>
              <a:t>21 years teaching experience 5 years  at Perth Amboy HS and 16 years at Samuel E. Shull School</a:t>
            </a:r>
            <a:endParaRPr/>
          </a:p>
          <a:p>
            <a:pPr marL="457200" lvl="0" indent="0" algn="l" rtl="0">
              <a:lnSpc>
                <a:spcPct val="100000"/>
              </a:lnSpc>
              <a:spcBef>
                <a:spcPts val="0"/>
              </a:spcBef>
              <a:spcAft>
                <a:spcPts val="0"/>
              </a:spcAft>
              <a:buNone/>
            </a:pPr>
            <a:r>
              <a:rPr lang="en" sz="1600" i="1"/>
              <a:t>21 años de experiencia docente 5 en la HS y 16 en la  escuela Samuel E. Shull</a:t>
            </a:r>
            <a:endParaRPr sz="1600" i="1"/>
          </a:p>
          <a:p>
            <a:pPr marL="0" lvl="0" indent="0" algn="l" rtl="0">
              <a:lnSpc>
                <a:spcPct val="100000"/>
              </a:lnSpc>
              <a:spcBef>
                <a:spcPts val="1600"/>
              </a:spcBef>
              <a:spcAft>
                <a:spcPts val="0"/>
              </a:spcAft>
              <a:buNone/>
            </a:pPr>
            <a:r>
              <a:rPr lang="en"/>
              <a:t>Contact Information </a:t>
            </a:r>
            <a:r>
              <a:rPr lang="en" sz="1500"/>
              <a:t>  </a:t>
            </a:r>
            <a:r>
              <a:rPr lang="en" sz="1500" i="1"/>
              <a:t>Información del contacto</a:t>
            </a:r>
            <a:endParaRPr/>
          </a:p>
          <a:p>
            <a:pPr marL="457200" lvl="0" indent="-342900" algn="l" rtl="0">
              <a:lnSpc>
                <a:spcPct val="100000"/>
              </a:lnSpc>
              <a:spcBef>
                <a:spcPts val="1600"/>
              </a:spcBef>
              <a:spcAft>
                <a:spcPts val="0"/>
              </a:spcAft>
              <a:buSzPts val="1800"/>
              <a:buChar char="●"/>
            </a:pPr>
            <a:r>
              <a:rPr lang="en"/>
              <a:t>Email: marivicente@paps.net</a:t>
            </a:r>
            <a:endParaRPr/>
          </a:p>
          <a:p>
            <a:pPr marL="457200" lvl="0" indent="-342900" algn="l" rtl="0">
              <a:lnSpc>
                <a:spcPct val="100000"/>
              </a:lnSpc>
              <a:spcBef>
                <a:spcPts val="0"/>
              </a:spcBef>
              <a:spcAft>
                <a:spcPts val="0"/>
              </a:spcAft>
              <a:buSzPts val="1800"/>
              <a:buChar char="●"/>
            </a:pPr>
            <a:r>
              <a:rPr lang="en"/>
              <a:t>Remind code: </a:t>
            </a:r>
            <a:r>
              <a:rPr lang="en" sz="1500">
                <a:solidFill>
                  <a:srgbClr val="6B6E72"/>
                </a:solidFill>
                <a:highlight>
                  <a:srgbClr val="FFFFFF"/>
                </a:highlight>
                <a:latin typeface="Arial"/>
                <a:ea typeface="Arial"/>
                <a:cs typeface="Arial"/>
                <a:sym typeface="Arial"/>
              </a:rPr>
              <a:t>@shullg</a:t>
            </a:r>
            <a:endParaRPr sz="2300"/>
          </a:p>
          <a:p>
            <a:pPr marL="457200" lvl="0" indent="-342900" algn="l" rtl="0">
              <a:lnSpc>
                <a:spcPct val="100000"/>
              </a:lnSpc>
              <a:spcBef>
                <a:spcPts val="0"/>
              </a:spcBef>
              <a:spcAft>
                <a:spcPts val="0"/>
              </a:spcAft>
              <a:buSzPts val="1800"/>
              <a:buChar char="●"/>
            </a:pPr>
            <a:r>
              <a:rPr lang="en"/>
              <a:t>Google Classroom: Ask your child to show you around!</a:t>
            </a:r>
            <a:r>
              <a:rPr lang="en" sz="1600" i="1">
                <a:solidFill>
                  <a:schemeClr val="lt1"/>
                </a:solidFill>
              </a:rPr>
              <a:t> Pídale a su hijo que le muestre los alrededores</a:t>
            </a:r>
            <a:endParaRPr sz="1600" i="1">
              <a:solidFill>
                <a:schemeClr val="lt1"/>
              </a:solidFill>
            </a:endParaRPr>
          </a:p>
        </p:txBody>
      </p:sp>
      <p:pic>
        <p:nvPicPr>
          <p:cNvPr id="67" name="Google Shape;67;p14"/>
          <p:cNvPicPr preferRelativeResize="0"/>
          <p:nvPr/>
        </p:nvPicPr>
        <p:blipFill>
          <a:blip r:embed="rId3">
            <a:alphaModFix/>
          </a:blip>
          <a:stretch>
            <a:fillRect/>
          </a:stretch>
        </p:blipFill>
        <p:spPr>
          <a:xfrm>
            <a:off x="1398450" y="2701225"/>
            <a:ext cx="1779300" cy="2160275"/>
          </a:xfrm>
          <a:prstGeom prst="rect">
            <a:avLst/>
          </a:prstGeom>
          <a:noFill/>
          <a:ln>
            <a:noFill/>
          </a:ln>
        </p:spPr>
      </p:pic>
      <p:pic>
        <p:nvPicPr>
          <p:cNvPr id="68" name="Google Shape;68;p14"/>
          <p:cNvPicPr preferRelativeResize="0"/>
          <p:nvPr/>
        </p:nvPicPr>
        <p:blipFill>
          <a:blip r:embed="rId4">
            <a:alphaModFix/>
          </a:blip>
          <a:stretch>
            <a:fillRect/>
          </a:stretch>
        </p:blipFill>
        <p:spPr>
          <a:xfrm>
            <a:off x="984075" y="229350"/>
            <a:ext cx="2608050" cy="1327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4015850" y="140225"/>
            <a:ext cx="48165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Breakfast/Lunch Available</a:t>
            </a:r>
            <a:endParaRPr/>
          </a:p>
          <a:p>
            <a:pPr marL="0" lvl="0" indent="0" algn="ctr" rtl="0">
              <a:spcBef>
                <a:spcPts val="0"/>
              </a:spcBef>
              <a:spcAft>
                <a:spcPts val="0"/>
              </a:spcAft>
              <a:buNone/>
            </a:pPr>
            <a:r>
              <a:rPr lang="en"/>
              <a:t>Daily 10:30 - 1:00</a:t>
            </a:r>
            <a:endParaRPr/>
          </a:p>
        </p:txBody>
      </p:sp>
      <p:pic>
        <p:nvPicPr>
          <p:cNvPr id="231" name="Google Shape;231;p32"/>
          <p:cNvPicPr preferRelativeResize="0"/>
          <p:nvPr/>
        </p:nvPicPr>
        <p:blipFill rotWithShape="1">
          <a:blip r:embed="rId3">
            <a:alphaModFix/>
          </a:blip>
          <a:srcRect l="20463" r="18213"/>
          <a:stretch/>
        </p:blipFill>
        <p:spPr>
          <a:xfrm>
            <a:off x="190250" y="76200"/>
            <a:ext cx="3767477" cy="4991101"/>
          </a:xfrm>
          <a:prstGeom prst="rect">
            <a:avLst/>
          </a:prstGeom>
          <a:noFill/>
          <a:ln>
            <a:noFill/>
          </a:ln>
        </p:spPr>
      </p:pic>
      <p:sp>
        <p:nvSpPr>
          <p:cNvPr id="232" name="Google Shape;232;p32"/>
          <p:cNvSpPr txBox="1"/>
          <p:nvPr/>
        </p:nvSpPr>
        <p:spPr>
          <a:xfrm>
            <a:off x="4349525" y="1152200"/>
            <a:ext cx="4717800" cy="36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The school buildings will be serving their population a nutritious, grab and go breakfast and lunch during that time. Students and parents have the option of going to any of the school sites closest to their home to pick up meals daily. Pick up sites will be set up in the main entrance of each school where all CDC Guidelines and social distancing protocols will be in place. ID cards will not be required at this time.</a:t>
            </a: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a:p>
            <a:pPr marL="0" lvl="0" indent="0" algn="l" rtl="0">
              <a:spcBef>
                <a:spcPts val="0"/>
              </a:spcBef>
              <a:spcAft>
                <a:spcPts val="0"/>
              </a:spcAft>
              <a:buNone/>
            </a:pPr>
            <a:r>
              <a:rPr lang="en" i="1">
                <a:solidFill>
                  <a:schemeClr val="dk2"/>
                </a:solidFill>
                <a:latin typeface="Old Standard TT"/>
                <a:ea typeface="Old Standard TT"/>
                <a:cs typeface="Old Standard TT"/>
                <a:sym typeface="Old Standard TT"/>
              </a:rPr>
              <a:t>Los edificios escolares servirán a su población un desayuno y almuerzo nutritivo para llevar durante ese tiempo. Los estudiantes y los padres tienen la opción de ir a cualquiera de las escuelas más cercanas a su hogar para recoger las comidas todos los días. Los sitios de recogida se instalarán en la entrada principal de cada escuela, donde se implementarán todas las pautas de los CDC y los protocolos de distanciamiento social. No se requerirán tarjetas de identificación en este momento.</a:t>
            </a:r>
            <a:endParaRPr i="1">
              <a:solidFill>
                <a:schemeClr val="dk2"/>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body" idx="4294967295"/>
          </p:nvPr>
        </p:nvSpPr>
        <p:spPr>
          <a:xfrm>
            <a:off x="57000" y="1626800"/>
            <a:ext cx="9144000" cy="3436200"/>
          </a:xfrm>
          <a:prstGeom prst="rect">
            <a:avLst/>
          </a:prstGeom>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chemeClr val="lt1"/>
              </a:buClr>
              <a:buSzPts val="2600"/>
              <a:buChar char="●"/>
            </a:pPr>
            <a:r>
              <a:rPr lang="en" sz="2600">
                <a:solidFill>
                  <a:schemeClr val="lt1"/>
                </a:solidFill>
              </a:rPr>
              <a:t>Email: </a:t>
            </a:r>
            <a:r>
              <a:rPr lang="en" sz="2600" u="sng">
                <a:solidFill>
                  <a:schemeClr val="hlink"/>
                </a:solidFill>
                <a:hlinkClick r:id="rId3"/>
              </a:rPr>
              <a:t>marivicente@paps.net</a:t>
            </a:r>
            <a:endParaRPr sz="2600">
              <a:solidFill>
                <a:schemeClr val="lt1"/>
              </a:solidFill>
            </a:endParaRPr>
          </a:p>
          <a:p>
            <a:pPr marL="457200" lvl="0" indent="-393700" algn="l" rtl="0">
              <a:lnSpc>
                <a:spcPct val="115000"/>
              </a:lnSpc>
              <a:spcBef>
                <a:spcPts val="0"/>
              </a:spcBef>
              <a:spcAft>
                <a:spcPts val="0"/>
              </a:spcAft>
              <a:buClr>
                <a:schemeClr val="lt1"/>
              </a:buClr>
              <a:buSzPts val="2600"/>
              <a:buChar char="●"/>
            </a:pPr>
            <a:r>
              <a:rPr lang="en" sz="2600">
                <a:solidFill>
                  <a:schemeClr val="lt1"/>
                </a:solidFill>
              </a:rPr>
              <a:t>Telephone: (732)347-6496</a:t>
            </a:r>
            <a:endParaRPr sz="1000">
              <a:solidFill>
                <a:schemeClr val="lt1"/>
              </a:solidFill>
            </a:endParaRPr>
          </a:p>
          <a:p>
            <a:pPr marL="457200" lvl="0" indent="-393700" algn="l" rtl="0">
              <a:lnSpc>
                <a:spcPct val="115000"/>
              </a:lnSpc>
              <a:spcBef>
                <a:spcPts val="0"/>
              </a:spcBef>
              <a:spcAft>
                <a:spcPts val="0"/>
              </a:spcAft>
              <a:buClr>
                <a:schemeClr val="lt1"/>
              </a:buClr>
              <a:buSzPts val="2600"/>
              <a:buChar char="●"/>
            </a:pPr>
            <a:r>
              <a:rPr lang="en" sz="2600">
                <a:solidFill>
                  <a:schemeClr val="lt1"/>
                </a:solidFill>
              </a:rPr>
              <a:t>Remind code:  </a:t>
            </a:r>
            <a:r>
              <a:rPr lang="en" sz="2600">
                <a:solidFill>
                  <a:srgbClr val="6B6E72"/>
                </a:solidFill>
                <a:highlight>
                  <a:srgbClr val="FFFFFF"/>
                </a:highlight>
                <a:latin typeface="Arial"/>
                <a:ea typeface="Arial"/>
                <a:cs typeface="Arial"/>
                <a:sym typeface="Arial"/>
              </a:rPr>
              <a:t>shullg </a:t>
            </a:r>
            <a:endParaRPr sz="3700">
              <a:solidFill>
                <a:schemeClr val="lt1"/>
              </a:solidFill>
            </a:endParaRPr>
          </a:p>
          <a:p>
            <a:pPr marL="457200" lvl="0" indent="0" algn="l" rtl="0">
              <a:lnSpc>
                <a:spcPct val="115000"/>
              </a:lnSpc>
              <a:spcBef>
                <a:spcPts val="0"/>
              </a:spcBef>
              <a:spcAft>
                <a:spcPts val="0"/>
              </a:spcAft>
              <a:buNone/>
            </a:pPr>
            <a:r>
              <a:rPr lang="en" sz="2000" u="sng">
                <a:solidFill>
                  <a:schemeClr val="lt1"/>
                </a:solidFill>
              </a:rPr>
              <a:t>text @shullg to 81010</a:t>
            </a:r>
            <a:r>
              <a:rPr lang="en" sz="2000" i="1">
                <a:solidFill>
                  <a:schemeClr val="lt1"/>
                </a:solidFill>
              </a:rPr>
              <a:t> envía un mensaje de texto a @ shullg al 81010</a:t>
            </a:r>
            <a:endParaRPr sz="2000" i="1">
              <a:solidFill>
                <a:schemeClr val="lt1"/>
              </a:solidFill>
            </a:endParaRPr>
          </a:p>
          <a:p>
            <a:pPr marL="457200" lvl="0" indent="0" algn="l" rtl="0">
              <a:lnSpc>
                <a:spcPct val="115000"/>
              </a:lnSpc>
              <a:spcBef>
                <a:spcPts val="0"/>
              </a:spcBef>
              <a:spcAft>
                <a:spcPts val="0"/>
              </a:spcAft>
              <a:buNone/>
            </a:pPr>
            <a:endParaRPr sz="2200">
              <a:solidFill>
                <a:schemeClr val="lt1"/>
              </a:solidFill>
            </a:endParaRPr>
          </a:p>
          <a:p>
            <a:pPr marL="457200" lvl="0" indent="0" algn="l" rtl="0">
              <a:lnSpc>
                <a:spcPct val="115000"/>
              </a:lnSpc>
              <a:spcBef>
                <a:spcPts val="0"/>
              </a:spcBef>
              <a:spcAft>
                <a:spcPts val="0"/>
              </a:spcAft>
              <a:buNone/>
            </a:pPr>
            <a:endParaRPr sz="1000">
              <a:solidFill>
                <a:schemeClr val="lt1"/>
              </a:solidFill>
            </a:endParaRPr>
          </a:p>
          <a:p>
            <a:pPr marL="457200" lvl="0" indent="-393700" algn="l" rtl="0">
              <a:lnSpc>
                <a:spcPct val="115000"/>
              </a:lnSpc>
              <a:spcBef>
                <a:spcPts val="0"/>
              </a:spcBef>
              <a:spcAft>
                <a:spcPts val="0"/>
              </a:spcAft>
              <a:buClr>
                <a:schemeClr val="lt1"/>
              </a:buClr>
              <a:buSzPts val="2600"/>
              <a:buChar char="●"/>
            </a:pPr>
            <a:r>
              <a:rPr lang="en" sz="2600">
                <a:solidFill>
                  <a:schemeClr val="lt1"/>
                </a:solidFill>
              </a:rPr>
              <a:t>Google Classroom: Ask your child to show you around!</a:t>
            </a:r>
            <a:endParaRPr sz="2600" i="1">
              <a:solidFill>
                <a:schemeClr val="lt1"/>
              </a:solidFill>
            </a:endParaRPr>
          </a:p>
          <a:p>
            <a:pPr marL="457200" lvl="0" indent="0" algn="l" rtl="0">
              <a:lnSpc>
                <a:spcPct val="115000"/>
              </a:lnSpc>
              <a:spcBef>
                <a:spcPts val="0"/>
              </a:spcBef>
              <a:spcAft>
                <a:spcPts val="1600"/>
              </a:spcAft>
              <a:buNone/>
            </a:pPr>
            <a:r>
              <a:rPr lang="en" sz="2200" i="1">
                <a:solidFill>
                  <a:schemeClr val="lt1"/>
                </a:solidFill>
              </a:rPr>
              <a:t>Pídale a su hijo que le muestre los alrededores</a:t>
            </a:r>
            <a:endParaRPr sz="2200" i="1">
              <a:solidFill>
                <a:schemeClr val="lt1"/>
              </a:solidFill>
            </a:endParaRPr>
          </a:p>
        </p:txBody>
      </p:sp>
      <p:sp>
        <p:nvSpPr>
          <p:cNvPr id="238" name="Google Shape;238;p33"/>
          <p:cNvSpPr txBox="1">
            <a:spLocks noGrp="1"/>
          </p:cNvSpPr>
          <p:nvPr>
            <p:ph type="subTitle" idx="1"/>
          </p:nvPr>
        </p:nvSpPr>
        <p:spPr>
          <a:xfrm>
            <a:off x="40200" y="69050"/>
            <a:ext cx="9063600" cy="1645500"/>
          </a:xfrm>
          <a:prstGeom prst="rect">
            <a:avLst/>
          </a:prstGeom>
          <a:solidFill>
            <a:schemeClr val="accent6"/>
          </a:solidFill>
        </p:spPr>
        <p:txBody>
          <a:bodyPr spcFirstLastPara="1" wrap="square" lIns="91425" tIns="91425" rIns="91425" bIns="91425" anchor="t" anchorCtr="0">
            <a:noAutofit/>
          </a:bodyPr>
          <a:lstStyle/>
          <a:p>
            <a:pPr marL="3657600" lvl="0" indent="0" algn="l" rtl="0">
              <a:spcBef>
                <a:spcPts val="0"/>
              </a:spcBef>
              <a:spcAft>
                <a:spcPts val="0"/>
              </a:spcAft>
              <a:buNone/>
            </a:pPr>
            <a:r>
              <a:rPr lang="en" sz="2200">
                <a:solidFill>
                  <a:srgbClr val="000000"/>
                </a:solidFill>
              </a:rPr>
              <a:t>Mrs. Vicente’s Contact Information </a:t>
            </a:r>
            <a:r>
              <a:rPr lang="en" sz="1800" i="1">
                <a:solidFill>
                  <a:srgbClr val="000000"/>
                </a:solidFill>
              </a:rPr>
              <a:t>Información del contacto</a:t>
            </a:r>
            <a:endParaRPr sz="1800" i="1">
              <a:solidFill>
                <a:srgbClr val="000000"/>
              </a:solidFill>
            </a:endParaRPr>
          </a:p>
          <a:p>
            <a:pPr marL="0" lvl="0" indent="0" algn="l" rtl="0">
              <a:spcBef>
                <a:spcPts val="0"/>
              </a:spcBef>
              <a:spcAft>
                <a:spcPts val="0"/>
              </a:spcAft>
              <a:buNone/>
            </a:pPr>
            <a:endParaRPr sz="1600" i="1">
              <a:solidFill>
                <a:srgbClr val="000000"/>
              </a:solidFill>
            </a:endParaRPr>
          </a:p>
          <a:p>
            <a:pPr marL="0" lvl="0" indent="0" algn="l" rtl="0">
              <a:spcBef>
                <a:spcPts val="0"/>
              </a:spcBef>
              <a:spcAft>
                <a:spcPts val="0"/>
              </a:spcAft>
              <a:buNone/>
            </a:pPr>
            <a:endParaRPr sz="1600" i="1">
              <a:solidFill>
                <a:srgbClr val="000000"/>
              </a:solidFill>
            </a:endParaRPr>
          </a:p>
          <a:p>
            <a:pPr marL="0" lvl="0" indent="0" algn="l" rtl="0">
              <a:spcBef>
                <a:spcPts val="0"/>
              </a:spcBef>
              <a:spcAft>
                <a:spcPts val="0"/>
              </a:spcAft>
              <a:buNone/>
            </a:pPr>
            <a:r>
              <a:rPr lang="en" sz="1400">
                <a:solidFill>
                  <a:srgbClr val="000000"/>
                </a:solidFill>
              </a:rPr>
              <a:t>Please make sure you have this information recorded for your reference.</a:t>
            </a:r>
            <a:endParaRPr sz="1400">
              <a:solidFill>
                <a:srgbClr val="000000"/>
              </a:solidFill>
            </a:endParaRPr>
          </a:p>
          <a:p>
            <a:pPr marL="0" lvl="0" indent="0" algn="l" rtl="0">
              <a:spcBef>
                <a:spcPts val="0"/>
              </a:spcBef>
              <a:spcAft>
                <a:spcPts val="0"/>
              </a:spcAft>
              <a:buNone/>
            </a:pPr>
            <a:r>
              <a:rPr lang="en" sz="1400" i="1">
                <a:solidFill>
                  <a:srgbClr val="000000"/>
                </a:solidFill>
              </a:rPr>
              <a:t>Asegúrese de tener esta información registrada para su referencia.</a:t>
            </a:r>
            <a:endParaRPr sz="1400" i="1">
              <a:solidFill>
                <a:srgbClr val="000000"/>
              </a:solidFill>
            </a:endParaRPr>
          </a:p>
        </p:txBody>
      </p:sp>
      <p:pic>
        <p:nvPicPr>
          <p:cNvPr id="239" name="Google Shape;239;p33" descr="Home Page - PreKBridgetteSapp - Glennville Elementary School"/>
          <p:cNvPicPr preferRelativeResize="0"/>
          <p:nvPr/>
        </p:nvPicPr>
        <p:blipFill>
          <a:blip r:embed="rId4">
            <a:alphaModFix/>
          </a:blip>
          <a:stretch>
            <a:fillRect/>
          </a:stretch>
        </p:blipFill>
        <p:spPr>
          <a:xfrm>
            <a:off x="116400" y="76200"/>
            <a:ext cx="3423325" cy="1052675"/>
          </a:xfrm>
          <a:prstGeom prst="rect">
            <a:avLst/>
          </a:prstGeom>
          <a:noFill/>
          <a:ln>
            <a:noFill/>
          </a:ln>
        </p:spPr>
      </p:pic>
      <p:pic>
        <p:nvPicPr>
          <p:cNvPr id="240" name="Google Shape;240;p33" descr="Free Contact Information Cliparts, Download Free Clip Art, Free Clip Art on  Clipart Library"/>
          <p:cNvPicPr preferRelativeResize="0"/>
          <p:nvPr/>
        </p:nvPicPr>
        <p:blipFill rotWithShape="1">
          <a:blip r:embed="rId5">
            <a:alphaModFix/>
          </a:blip>
          <a:srcRect b="30886"/>
          <a:stretch/>
        </p:blipFill>
        <p:spPr>
          <a:xfrm>
            <a:off x="7132125" y="1045575"/>
            <a:ext cx="1666875" cy="1415325"/>
          </a:xfrm>
          <a:prstGeom prst="rect">
            <a:avLst/>
          </a:prstGeom>
          <a:noFill/>
          <a:ln>
            <a:noFill/>
          </a:ln>
        </p:spPr>
      </p:pic>
      <p:sp>
        <p:nvSpPr>
          <p:cNvPr id="241" name="Google Shape;241;p33"/>
          <p:cNvSpPr txBox="1"/>
          <p:nvPr/>
        </p:nvSpPr>
        <p:spPr>
          <a:xfrm>
            <a:off x="6733200" y="4834575"/>
            <a:ext cx="2404800" cy="3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D9D9D9"/>
                </a:solidFill>
                <a:latin typeface="Old Standard TT"/>
                <a:ea typeface="Old Standard TT"/>
                <a:cs typeface="Old Standard TT"/>
                <a:sym typeface="Old Standard TT"/>
              </a:rPr>
              <a:t>Traducido a través de Google Translate.</a:t>
            </a:r>
            <a:endParaRPr sz="1000" i="1">
              <a:solidFill>
                <a:srgbClr val="D9D9D9"/>
              </a:solidFill>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217300" y="161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ing Soon"/>
                <a:ea typeface="Coming Soon"/>
                <a:cs typeface="Coming Soon"/>
                <a:sym typeface="Coming Soon"/>
              </a:rPr>
              <a:t>Questions</a:t>
            </a:r>
            <a:endParaRPr>
              <a:solidFill>
                <a:srgbClr val="FFFFFF"/>
              </a:solidFill>
              <a:latin typeface="Coming Soon"/>
              <a:ea typeface="Coming Soon"/>
              <a:cs typeface="Coming Soon"/>
              <a:sym typeface="Coming Soon"/>
            </a:endParaRPr>
          </a:p>
        </p:txBody>
      </p:sp>
      <p:sp>
        <p:nvSpPr>
          <p:cNvPr id="247" name="Google Shape;247;p34"/>
          <p:cNvSpPr txBox="1">
            <a:spLocks noGrp="1"/>
          </p:cNvSpPr>
          <p:nvPr>
            <p:ph type="body" idx="1"/>
          </p:nvPr>
        </p:nvSpPr>
        <p:spPr>
          <a:xfrm>
            <a:off x="158350" y="734550"/>
            <a:ext cx="2802600" cy="1053600"/>
          </a:xfrm>
          <a:prstGeom prst="rect">
            <a:avLst/>
          </a:prstGeom>
          <a:ln w="1905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FFFF00"/>
                </a:solidFill>
                <a:latin typeface="Coming Soon"/>
                <a:ea typeface="Coming Soon"/>
                <a:cs typeface="Coming Soon"/>
                <a:sym typeface="Coming Soon"/>
              </a:rPr>
              <a:t>What do you wonder?</a:t>
            </a:r>
            <a:endParaRPr b="1">
              <a:solidFill>
                <a:srgbClr val="FFFF00"/>
              </a:solidFill>
              <a:latin typeface="Coming Soon"/>
              <a:ea typeface="Coming Soon"/>
              <a:cs typeface="Coming Soon"/>
              <a:sym typeface="Coming Soon"/>
            </a:endParaRPr>
          </a:p>
          <a:p>
            <a:pPr marL="0" marR="38100" lvl="0" indent="0" algn="l" rtl="0">
              <a:lnSpc>
                <a:spcPct val="128571"/>
              </a:lnSpc>
              <a:spcBef>
                <a:spcPts val="1600"/>
              </a:spcBef>
              <a:spcAft>
                <a:spcPts val="0"/>
              </a:spcAft>
              <a:buClr>
                <a:schemeClr val="dk1"/>
              </a:buClr>
              <a:buSzPts val="1100"/>
              <a:buFont typeface="Arial"/>
              <a:buNone/>
            </a:pPr>
            <a:r>
              <a:rPr lang="en" sz="2100">
                <a:solidFill>
                  <a:srgbClr val="202124"/>
                </a:solidFill>
                <a:highlight>
                  <a:srgbClr val="F8F9FA"/>
                </a:highlight>
                <a:latin typeface="Arial"/>
                <a:ea typeface="Arial"/>
                <a:cs typeface="Arial"/>
                <a:sym typeface="Arial"/>
              </a:rPr>
              <a:t>¿Qué te preguntas?</a:t>
            </a:r>
            <a:endParaRPr sz="2100">
              <a:solidFill>
                <a:srgbClr val="202124"/>
              </a:solidFill>
              <a:highlight>
                <a:srgbClr val="F8F9FA"/>
              </a:highlight>
              <a:latin typeface="Arial"/>
              <a:ea typeface="Arial"/>
              <a:cs typeface="Arial"/>
              <a:sym typeface="Arial"/>
            </a:endParaRPr>
          </a:p>
          <a:p>
            <a:pPr marL="0" lvl="0" indent="0" algn="l" rtl="0">
              <a:lnSpc>
                <a:spcPct val="100000"/>
              </a:lnSpc>
              <a:spcBef>
                <a:spcPts val="0"/>
              </a:spcBef>
              <a:spcAft>
                <a:spcPts val="0"/>
              </a:spcAft>
              <a:buNone/>
            </a:pPr>
            <a:endParaRPr b="1">
              <a:solidFill>
                <a:srgbClr val="FF9900"/>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sp>
        <p:nvSpPr>
          <p:cNvPr id="248" name="Google Shape;248;p34"/>
          <p:cNvSpPr txBox="1"/>
          <p:nvPr/>
        </p:nvSpPr>
        <p:spPr>
          <a:xfrm>
            <a:off x="6359500" y="2005775"/>
            <a:ext cx="2194500" cy="4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34"/>
          <p:cNvSpPr txBox="1"/>
          <p:nvPr/>
        </p:nvSpPr>
        <p:spPr>
          <a:xfrm>
            <a:off x="3197450" y="1376775"/>
            <a:ext cx="2890800" cy="2481600"/>
          </a:xfrm>
          <a:prstGeom prst="rect">
            <a:avLst/>
          </a:prstGeom>
          <a:noFill/>
          <a:ln w="952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FFFF"/>
                </a:solidFill>
                <a:latin typeface="Coming Soon"/>
                <a:ea typeface="Coming Soon"/>
                <a:cs typeface="Coming Soon"/>
                <a:sym typeface="Coming Soon"/>
              </a:rPr>
              <a:t>How do you think 5th grade will be different than 4th grade?</a:t>
            </a:r>
            <a:endParaRPr sz="1800" b="1">
              <a:solidFill>
                <a:srgbClr val="00FFFF"/>
              </a:solidFill>
              <a:latin typeface="Coming Soon"/>
              <a:ea typeface="Coming Soon"/>
              <a:cs typeface="Coming Soon"/>
              <a:sym typeface="Coming Soon"/>
            </a:endParaRPr>
          </a:p>
          <a:p>
            <a:pPr marL="0" marR="38100" lvl="0" indent="0" algn="l" rtl="0">
              <a:lnSpc>
                <a:spcPct val="128571"/>
              </a:lnSpc>
              <a:spcBef>
                <a:spcPts val="0"/>
              </a:spcBef>
              <a:spcAft>
                <a:spcPts val="0"/>
              </a:spcAft>
              <a:buClr>
                <a:schemeClr val="dk1"/>
              </a:buClr>
              <a:buSzPts val="1100"/>
              <a:buFont typeface="Arial"/>
              <a:buNone/>
            </a:pPr>
            <a:r>
              <a:rPr lang="en" sz="2100">
                <a:solidFill>
                  <a:srgbClr val="202124"/>
                </a:solidFill>
                <a:highlight>
                  <a:srgbClr val="F8F9FA"/>
                </a:highlight>
              </a:rPr>
              <a:t>¿En qué crees que se diferenciará el quinto grado del cuarto grado?</a:t>
            </a:r>
            <a:endParaRPr sz="2100">
              <a:solidFill>
                <a:srgbClr val="202124"/>
              </a:solidFill>
              <a:highlight>
                <a:srgbClr val="F8F9FA"/>
              </a:highlight>
            </a:endParaRPr>
          </a:p>
          <a:p>
            <a:pPr marL="0" lvl="0" indent="0" algn="l" rtl="0">
              <a:spcBef>
                <a:spcPts val="0"/>
              </a:spcBef>
              <a:spcAft>
                <a:spcPts val="0"/>
              </a:spcAft>
              <a:buNone/>
            </a:pPr>
            <a:endParaRPr sz="1800" b="1">
              <a:solidFill>
                <a:srgbClr val="00FFFF"/>
              </a:solidFill>
              <a:latin typeface="Coming Soon"/>
              <a:ea typeface="Coming Soon"/>
              <a:cs typeface="Coming Soon"/>
              <a:sym typeface="Coming Soon"/>
            </a:endParaRPr>
          </a:p>
        </p:txBody>
      </p:sp>
      <p:sp>
        <p:nvSpPr>
          <p:cNvPr id="250" name="Google Shape;250;p34"/>
          <p:cNvSpPr txBox="1"/>
          <p:nvPr/>
        </p:nvSpPr>
        <p:spPr>
          <a:xfrm>
            <a:off x="6221125" y="3177000"/>
            <a:ext cx="2890800" cy="14016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FF"/>
                </a:solidFill>
                <a:latin typeface="Coming Soon"/>
                <a:ea typeface="Coming Soon"/>
                <a:cs typeface="Coming Soon"/>
                <a:sym typeface="Coming Soon"/>
              </a:rPr>
              <a:t>What are you excited about? Nervous about?</a:t>
            </a:r>
            <a:endParaRPr sz="1800" b="1">
              <a:solidFill>
                <a:srgbClr val="FF00FF"/>
              </a:solidFill>
              <a:latin typeface="Coming Soon"/>
              <a:ea typeface="Coming Soon"/>
              <a:cs typeface="Coming Soon"/>
              <a:sym typeface="Coming Soon"/>
            </a:endParaRPr>
          </a:p>
          <a:p>
            <a:pPr marL="0" marR="38100" lvl="0" indent="0" algn="l" rtl="0">
              <a:lnSpc>
                <a:spcPct val="128571"/>
              </a:lnSpc>
              <a:spcBef>
                <a:spcPts val="0"/>
              </a:spcBef>
              <a:spcAft>
                <a:spcPts val="0"/>
              </a:spcAft>
              <a:buClr>
                <a:schemeClr val="dk1"/>
              </a:buClr>
              <a:buSzPts val="1100"/>
              <a:buFont typeface="Arial"/>
              <a:buNone/>
            </a:pPr>
            <a:r>
              <a:rPr lang="en" sz="1800">
                <a:solidFill>
                  <a:srgbClr val="202124"/>
                </a:solidFill>
                <a:highlight>
                  <a:srgbClr val="F8F9FA"/>
                </a:highlight>
              </a:rPr>
              <a:t>¿Qué te emociona? ¿Nervioso por?</a:t>
            </a:r>
            <a:endParaRPr sz="1800">
              <a:solidFill>
                <a:srgbClr val="202124"/>
              </a:solidFill>
              <a:highlight>
                <a:srgbClr val="F8F9FA"/>
              </a:highlight>
            </a:endParaRPr>
          </a:p>
          <a:p>
            <a:pPr marL="0" lvl="0" indent="0" algn="l" rtl="0">
              <a:spcBef>
                <a:spcPts val="0"/>
              </a:spcBef>
              <a:spcAft>
                <a:spcPts val="0"/>
              </a:spcAft>
              <a:buNone/>
            </a:pPr>
            <a:endParaRPr sz="1800" b="1">
              <a:solidFill>
                <a:srgbClr val="FF00FF"/>
              </a:solidFill>
              <a:latin typeface="Coming Soon"/>
              <a:ea typeface="Coming Soon"/>
              <a:cs typeface="Coming Soon"/>
              <a:sym typeface="Coming Soon"/>
            </a:endParaRPr>
          </a:p>
        </p:txBody>
      </p:sp>
      <p:pic>
        <p:nvPicPr>
          <p:cNvPr id="251" name="Google Shape;251;p34" descr="Free Writing Classroom Cliparts, Download Free Clip Art, Free Clip Art on  Clipart Library"/>
          <p:cNvPicPr preferRelativeResize="0"/>
          <p:nvPr/>
        </p:nvPicPr>
        <p:blipFill>
          <a:blip r:embed="rId3">
            <a:alphaModFix/>
          </a:blip>
          <a:stretch>
            <a:fillRect/>
          </a:stretch>
        </p:blipFill>
        <p:spPr>
          <a:xfrm>
            <a:off x="6559725" y="619975"/>
            <a:ext cx="2213600" cy="1778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fade">
                                      <p:cBhvr>
                                        <p:cTn id="1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65500" y="1631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rPr>
              <a:t>Tonight’s Schedule</a:t>
            </a:r>
            <a:endParaRPr>
              <a:solidFill>
                <a:srgbClr val="0000FF"/>
              </a:solidFill>
            </a:endParaRPr>
          </a:p>
        </p:txBody>
      </p:sp>
      <p:pic>
        <p:nvPicPr>
          <p:cNvPr id="74" name="Google Shape;74;p15"/>
          <p:cNvPicPr preferRelativeResize="0"/>
          <p:nvPr/>
        </p:nvPicPr>
        <p:blipFill rotWithShape="1">
          <a:blip r:embed="rId3">
            <a:alphaModFix/>
          </a:blip>
          <a:srcRect l="14459" t="17925" r="56295" b="33900"/>
          <a:stretch/>
        </p:blipFill>
        <p:spPr>
          <a:xfrm>
            <a:off x="5016925" y="678900"/>
            <a:ext cx="3900772" cy="2968725"/>
          </a:xfrm>
          <a:prstGeom prst="rect">
            <a:avLst/>
          </a:prstGeom>
          <a:noFill/>
          <a:ln>
            <a:noFill/>
          </a:ln>
        </p:spPr>
      </p:pic>
      <p:sp>
        <p:nvSpPr>
          <p:cNvPr id="75" name="Google Shape;75;p15"/>
          <p:cNvSpPr txBox="1"/>
          <p:nvPr/>
        </p:nvSpPr>
        <p:spPr>
          <a:xfrm>
            <a:off x="191050" y="1258400"/>
            <a:ext cx="4119600" cy="35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Old Standard TT"/>
              <a:ea typeface="Old Standard TT"/>
              <a:cs typeface="Old Standard TT"/>
              <a:sym typeface="Old Standard TT"/>
            </a:endParaRPr>
          </a:p>
          <a:p>
            <a:pPr marL="0" lvl="0" indent="0" algn="l" rtl="0">
              <a:spcBef>
                <a:spcPts val="0"/>
              </a:spcBef>
              <a:spcAft>
                <a:spcPts val="0"/>
              </a:spcAft>
              <a:buNone/>
            </a:pPr>
            <a:r>
              <a:rPr lang="en" sz="2000">
                <a:latin typeface="Old Standard TT"/>
                <a:ea typeface="Old Standard TT"/>
                <a:cs typeface="Old Standard TT"/>
                <a:sym typeface="Old Standard TT"/>
              </a:rPr>
              <a:t>For period 1, attend your child’s</a:t>
            </a:r>
            <a:endParaRPr sz="2000">
              <a:latin typeface="Old Standard TT"/>
              <a:ea typeface="Old Standard TT"/>
              <a:cs typeface="Old Standard TT"/>
              <a:sym typeface="Old Standard TT"/>
            </a:endParaRPr>
          </a:p>
          <a:p>
            <a:pPr marL="0" lvl="0" indent="0" algn="l" rtl="0">
              <a:spcBef>
                <a:spcPts val="0"/>
              </a:spcBef>
              <a:spcAft>
                <a:spcPts val="0"/>
              </a:spcAft>
              <a:buNone/>
            </a:pPr>
            <a:r>
              <a:rPr lang="en" sz="2000" b="1">
                <a:latin typeface="Old Standard TT"/>
                <a:ea typeface="Old Standard TT"/>
                <a:cs typeface="Old Standard TT"/>
                <a:sym typeface="Old Standard TT"/>
              </a:rPr>
              <a:t>A DAY </a:t>
            </a:r>
            <a:r>
              <a:rPr lang="en" sz="2000">
                <a:latin typeface="Old Standard TT"/>
                <a:ea typeface="Old Standard TT"/>
                <a:cs typeface="Old Standard TT"/>
                <a:sym typeface="Old Standard TT"/>
              </a:rPr>
              <a:t>exploratory class</a:t>
            </a:r>
            <a:endParaRPr sz="2000">
              <a:latin typeface="Old Standard TT"/>
              <a:ea typeface="Old Standard TT"/>
              <a:cs typeface="Old Standard TT"/>
              <a:sym typeface="Old Standard TT"/>
            </a:endParaRPr>
          </a:p>
          <a:p>
            <a:pPr marL="0" lvl="0" indent="0" algn="l" rtl="0">
              <a:spcBef>
                <a:spcPts val="0"/>
              </a:spcBef>
              <a:spcAft>
                <a:spcPts val="0"/>
              </a:spcAft>
              <a:buNone/>
            </a:pPr>
            <a:endParaRPr sz="2000">
              <a:latin typeface="Old Standard TT"/>
              <a:ea typeface="Old Standard TT"/>
              <a:cs typeface="Old Standard TT"/>
              <a:sym typeface="Old Standard TT"/>
            </a:endParaRPr>
          </a:p>
          <a:p>
            <a:pPr marL="0" lvl="0" indent="0" algn="l" rtl="0">
              <a:spcBef>
                <a:spcPts val="0"/>
              </a:spcBef>
              <a:spcAft>
                <a:spcPts val="0"/>
              </a:spcAft>
              <a:buNone/>
            </a:pPr>
            <a:r>
              <a:rPr lang="en" sz="2000">
                <a:latin typeface="Old Standard TT"/>
                <a:ea typeface="Old Standard TT"/>
                <a:cs typeface="Old Standard TT"/>
                <a:sym typeface="Old Standard TT"/>
              </a:rPr>
              <a:t>Your child should help you travel from Google Meet to Google Meet as they do during a typical day 😊</a:t>
            </a:r>
            <a:endParaRPr sz="2000">
              <a:latin typeface="Old Standard TT"/>
              <a:ea typeface="Old Standard TT"/>
              <a:cs typeface="Old Standard TT"/>
              <a:sym typeface="Old Standard TT"/>
            </a:endParaRPr>
          </a:p>
          <a:p>
            <a:pPr marL="0" lvl="0" indent="0" algn="l" rtl="0">
              <a:spcBef>
                <a:spcPts val="0"/>
              </a:spcBef>
              <a:spcAft>
                <a:spcPts val="0"/>
              </a:spcAft>
              <a:buNone/>
            </a:pPr>
            <a:endParaRPr sz="2000">
              <a:latin typeface="Old Standard TT"/>
              <a:ea typeface="Old Standard TT"/>
              <a:cs typeface="Old Standard TT"/>
              <a:sym typeface="Old Standard TT"/>
            </a:endParaRPr>
          </a:p>
          <a:p>
            <a:pPr marL="0" lvl="0" indent="0" algn="l" rtl="0">
              <a:spcBef>
                <a:spcPts val="0"/>
              </a:spcBef>
              <a:spcAft>
                <a:spcPts val="0"/>
              </a:spcAft>
              <a:buNone/>
            </a:pPr>
            <a:r>
              <a:rPr lang="en" sz="2000">
                <a:latin typeface="Old Standard TT"/>
                <a:ea typeface="Old Standard TT"/>
                <a:cs typeface="Old Standard TT"/>
                <a:sym typeface="Old Standard TT"/>
              </a:rPr>
              <a:t>During period 6 LUNCH, you may meet with school counselors or Child Study Team Members. More information to follow.</a:t>
            </a:r>
            <a:endParaRPr sz="2000">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692700" y="1171600"/>
            <a:ext cx="3964800" cy="379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Homeroom 8:01-8:22 </a:t>
            </a:r>
            <a:endParaRPr/>
          </a:p>
          <a:p>
            <a:pPr marL="0" lvl="0" indent="0" algn="l" rtl="0">
              <a:spcBef>
                <a:spcPts val="1600"/>
              </a:spcBef>
              <a:spcAft>
                <a:spcPts val="0"/>
              </a:spcAft>
              <a:buNone/>
            </a:pPr>
            <a:r>
              <a:rPr lang="en"/>
              <a:t>Period 1 - Electives 8:22-9:09</a:t>
            </a:r>
            <a:endParaRPr/>
          </a:p>
          <a:p>
            <a:pPr marL="0" lvl="0" indent="0" algn="l" rtl="0">
              <a:spcBef>
                <a:spcPts val="1600"/>
              </a:spcBef>
              <a:spcAft>
                <a:spcPts val="0"/>
              </a:spcAft>
              <a:buNone/>
            </a:pPr>
            <a:r>
              <a:rPr lang="en"/>
              <a:t>Period 2/3 MATH block 9:09-10:43</a:t>
            </a:r>
            <a:endParaRPr/>
          </a:p>
          <a:p>
            <a:pPr marL="0" lvl="0" indent="0" algn="l" rtl="0">
              <a:spcBef>
                <a:spcPts val="1600"/>
              </a:spcBef>
              <a:spcAft>
                <a:spcPts val="0"/>
              </a:spcAft>
              <a:buNone/>
            </a:pPr>
            <a:r>
              <a:rPr lang="en"/>
              <a:t>Period 4 SS or Science 10:43-11:30</a:t>
            </a:r>
            <a:endParaRPr/>
          </a:p>
          <a:p>
            <a:pPr marL="0" lvl="0" indent="0" algn="l" rtl="0">
              <a:spcBef>
                <a:spcPts val="1600"/>
              </a:spcBef>
              <a:spcAft>
                <a:spcPts val="0"/>
              </a:spcAft>
              <a:buNone/>
            </a:pPr>
            <a:r>
              <a:rPr lang="en"/>
              <a:t>Period 5 ESL 11:30-12:17</a:t>
            </a:r>
            <a:endParaRPr/>
          </a:p>
          <a:p>
            <a:pPr marL="0" lvl="0" indent="0" algn="l" rtl="0">
              <a:spcBef>
                <a:spcPts val="1600"/>
              </a:spcBef>
              <a:spcAft>
                <a:spcPts val="0"/>
              </a:spcAft>
              <a:buNone/>
            </a:pPr>
            <a:r>
              <a:rPr lang="en"/>
              <a:t>Period 6 LUNCH 12:17-1:04</a:t>
            </a:r>
            <a:endParaRPr/>
          </a:p>
          <a:p>
            <a:pPr marL="0" lvl="0" indent="0" algn="l" rtl="0">
              <a:spcBef>
                <a:spcPts val="1600"/>
              </a:spcBef>
              <a:spcAft>
                <a:spcPts val="1600"/>
              </a:spcAft>
              <a:buNone/>
            </a:pPr>
            <a:r>
              <a:rPr lang="en"/>
              <a:t>Period 7/8 ELA 1:04-2:33</a:t>
            </a:r>
            <a:endParaRPr/>
          </a:p>
        </p:txBody>
      </p:sp>
      <p:sp>
        <p:nvSpPr>
          <p:cNvPr id="81" name="Google Shape;81;p16"/>
          <p:cNvSpPr txBox="1">
            <a:spLocks noGrp="1"/>
          </p:cNvSpPr>
          <p:nvPr>
            <p:ph type="title"/>
          </p:nvPr>
        </p:nvSpPr>
        <p:spPr>
          <a:xfrm>
            <a:off x="311700" y="216425"/>
            <a:ext cx="92835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What does a typical day look like?</a:t>
            </a:r>
            <a:endParaRPr sz="2800"/>
          </a:p>
          <a:p>
            <a:pPr marL="0" lvl="0" indent="0" algn="l" rtl="0">
              <a:spcBef>
                <a:spcPts val="0"/>
              </a:spcBef>
              <a:spcAft>
                <a:spcPts val="0"/>
              </a:spcAft>
              <a:buNone/>
            </a:pPr>
            <a:r>
              <a:rPr lang="en" sz="2800" i="1">
                <a:solidFill>
                  <a:srgbClr val="0000FF"/>
                </a:solidFill>
              </a:rPr>
              <a:t>¿Cómo es un día típico?</a:t>
            </a:r>
            <a:endParaRPr sz="2800">
              <a:solidFill>
                <a:srgbClr val="0000FF"/>
              </a:solidFill>
            </a:endParaRPr>
          </a:p>
        </p:txBody>
      </p:sp>
      <p:pic>
        <p:nvPicPr>
          <p:cNvPr id="82" name="Google Shape;82;p16" descr="Shields, Jenne - 1st Grade / Daily Schedule"/>
          <p:cNvPicPr preferRelativeResize="0"/>
          <p:nvPr/>
        </p:nvPicPr>
        <p:blipFill>
          <a:blip r:embed="rId3">
            <a:alphaModFix/>
          </a:blip>
          <a:stretch>
            <a:fillRect/>
          </a:stretch>
        </p:blipFill>
        <p:spPr>
          <a:xfrm>
            <a:off x="5628475" y="1058100"/>
            <a:ext cx="3181350" cy="143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311708" y="1867075"/>
            <a:ext cx="8520600" cy="20526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3F3F3"/>
                </a:solidFill>
                <a:latin typeface="Coming Soon"/>
                <a:ea typeface="Coming Soon"/>
                <a:cs typeface="Coming Soon"/>
                <a:sym typeface="Coming Soon"/>
              </a:rPr>
              <a:t>Shull School Mathematics!!</a:t>
            </a:r>
            <a:endParaRPr>
              <a:solidFill>
                <a:srgbClr val="F3F3F3"/>
              </a:solidFill>
              <a:latin typeface="Coming Soon"/>
              <a:ea typeface="Coming Soon"/>
              <a:cs typeface="Coming Soon"/>
              <a:sym typeface="Coming Soon"/>
            </a:endParaRPr>
          </a:p>
        </p:txBody>
      </p:sp>
      <p:sp>
        <p:nvSpPr>
          <p:cNvPr id="88" name="Google Shape;88;p17"/>
          <p:cNvSpPr txBox="1">
            <a:spLocks noGrp="1"/>
          </p:cNvSpPr>
          <p:nvPr>
            <p:ph type="subTitle" idx="1"/>
          </p:nvPr>
        </p:nvSpPr>
        <p:spPr>
          <a:xfrm>
            <a:off x="311700" y="4120575"/>
            <a:ext cx="8520600" cy="7926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ing Soon"/>
                <a:ea typeface="Coming Soon"/>
                <a:cs typeface="Coming Soon"/>
                <a:sym typeface="Coming Soon"/>
              </a:rPr>
              <a:t>Welcome to 5th grade!</a:t>
            </a:r>
            <a:endParaRPr>
              <a:solidFill>
                <a:srgbClr val="FFFFFF"/>
              </a:solidFill>
              <a:latin typeface="Coming Soon"/>
              <a:ea typeface="Coming Soon"/>
              <a:cs typeface="Coming Soon"/>
              <a:sym typeface="Coming Soon"/>
            </a:endParaRPr>
          </a:p>
        </p:txBody>
      </p:sp>
      <p:pic>
        <p:nvPicPr>
          <p:cNvPr id="89" name="Google Shape;89;p17"/>
          <p:cNvPicPr preferRelativeResize="0"/>
          <p:nvPr/>
        </p:nvPicPr>
        <p:blipFill>
          <a:blip r:embed="rId3">
            <a:alphaModFix/>
          </a:blip>
          <a:stretch>
            <a:fillRect/>
          </a:stretch>
        </p:blipFill>
        <p:spPr>
          <a:xfrm>
            <a:off x="3783750" y="163973"/>
            <a:ext cx="1719100" cy="158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17300" y="161850"/>
            <a:ext cx="8874000" cy="476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ing Soon"/>
                <a:ea typeface="Coming Soon"/>
                <a:cs typeface="Coming Soon"/>
                <a:sym typeface="Coming Soon"/>
              </a:rPr>
              <a:t>Here are some math topics we learn in 5th grade</a:t>
            </a:r>
            <a:endParaRPr>
              <a:solidFill>
                <a:srgbClr val="FFFFFF"/>
              </a:solidFill>
              <a:latin typeface="Coming Soon"/>
              <a:ea typeface="Coming Soon"/>
              <a:cs typeface="Coming Soon"/>
              <a:sym typeface="Coming Soon"/>
            </a:endParaRPr>
          </a:p>
        </p:txBody>
      </p:sp>
      <p:sp>
        <p:nvSpPr>
          <p:cNvPr id="95" name="Google Shape;95;p18"/>
          <p:cNvSpPr txBox="1">
            <a:spLocks noGrp="1"/>
          </p:cNvSpPr>
          <p:nvPr>
            <p:ph type="body" idx="1"/>
          </p:nvPr>
        </p:nvSpPr>
        <p:spPr>
          <a:xfrm>
            <a:off x="158350" y="734550"/>
            <a:ext cx="2387400" cy="2540400"/>
          </a:xfrm>
          <a:prstGeom prst="rect">
            <a:avLst/>
          </a:prstGeom>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FF"/>
                </a:solidFill>
                <a:latin typeface="Coming Soon"/>
                <a:ea typeface="Coming Soon"/>
                <a:cs typeface="Coming Soon"/>
                <a:sym typeface="Coming Soon"/>
              </a:rPr>
              <a:t>Decimals</a:t>
            </a:r>
            <a:endParaRPr b="1" u="sng">
              <a:solidFill>
                <a:srgbClr val="0000FF"/>
              </a:solidFill>
              <a:latin typeface="Coming Soon"/>
              <a:ea typeface="Coming Soon"/>
              <a:cs typeface="Coming Soon"/>
              <a:sym typeface="Coming Soon"/>
            </a:endParaRPr>
          </a:p>
          <a:p>
            <a:pPr marL="457200" lvl="0" indent="-342900" algn="l" rtl="0">
              <a:spcBef>
                <a:spcPts val="1600"/>
              </a:spcBef>
              <a:spcAft>
                <a:spcPts val="0"/>
              </a:spcAft>
              <a:buClr>
                <a:srgbClr val="0000FF"/>
              </a:buClr>
              <a:buSzPts val="1800"/>
              <a:buFont typeface="Coming Soon"/>
              <a:buChar char="-"/>
            </a:pPr>
            <a:r>
              <a:rPr lang="en" b="1">
                <a:solidFill>
                  <a:srgbClr val="0000FF"/>
                </a:solidFill>
                <a:latin typeface="Coming Soon"/>
                <a:ea typeface="Coming Soon"/>
                <a:cs typeface="Coming Soon"/>
                <a:sym typeface="Coming Soon"/>
              </a:rPr>
              <a:t>Reading, writing and modeling</a:t>
            </a:r>
            <a:endParaRPr b="1">
              <a:solidFill>
                <a:srgbClr val="0000FF"/>
              </a:solidFill>
              <a:latin typeface="Coming Soon"/>
              <a:ea typeface="Coming Soon"/>
              <a:cs typeface="Coming Soon"/>
              <a:sym typeface="Coming Soon"/>
            </a:endParaRPr>
          </a:p>
          <a:p>
            <a:pPr marL="457200" lvl="0" indent="-342900" algn="l" rtl="0">
              <a:lnSpc>
                <a:spcPct val="100000"/>
              </a:lnSpc>
              <a:spcBef>
                <a:spcPts val="0"/>
              </a:spcBef>
              <a:spcAft>
                <a:spcPts val="0"/>
              </a:spcAft>
              <a:buClr>
                <a:srgbClr val="0000FF"/>
              </a:buClr>
              <a:buSzPts val="1800"/>
              <a:buFont typeface="Coming Soon"/>
              <a:buChar char="-"/>
            </a:pPr>
            <a:r>
              <a:rPr lang="en" b="1">
                <a:solidFill>
                  <a:srgbClr val="0000FF"/>
                </a:solidFill>
                <a:latin typeface="Coming Soon"/>
                <a:ea typeface="Coming Soon"/>
                <a:cs typeface="Coming Soon"/>
                <a:sym typeface="Coming Soon"/>
              </a:rPr>
              <a:t>Adding and subtracting</a:t>
            </a:r>
            <a:endParaRPr b="1">
              <a:solidFill>
                <a:srgbClr val="0000FF"/>
              </a:solidFill>
              <a:latin typeface="Coming Soon"/>
              <a:ea typeface="Coming Soon"/>
              <a:cs typeface="Coming Soon"/>
              <a:sym typeface="Coming Soon"/>
            </a:endParaRPr>
          </a:p>
          <a:p>
            <a:pPr marL="457200" lvl="0" indent="-342900" algn="l" rtl="0">
              <a:lnSpc>
                <a:spcPct val="100000"/>
              </a:lnSpc>
              <a:spcBef>
                <a:spcPts val="0"/>
              </a:spcBef>
              <a:spcAft>
                <a:spcPts val="0"/>
              </a:spcAft>
              <a:buClr>
                <a:srgbClr val="0000FF"/>
              </a:buClr>
              <a:buSzPts val="1800"/>
              <a:buFont typeface="Coming Soon"/>
              <a:buChar char="-"/>
            </a:pPr>
            <a:r>
              <a:rPr lang="en" b="1">
                <a:solidFill>
                  <a:srgbClr val="0000FF"/>
                </a:solidFill>
                <a:latin typeface="Coming Soon"/>
                <a:ea typeface="Coming Soon"/>
                <a:cs typeface="Coming Soon"/>
                <a:sym typeface="Coming Soon"/>
              </a:rPr>
              <a:t>Multiplying and dividing </a:t>
            </a:r>
            <a:endParaRPr b="1">
              <a:solidFill>
                <a:srgbClr val="0000FF"/>
              </a:solidFill>
              <a:latin typeface="Coming Soon"/>
              <a:ea typeface="Coming Soon"/>
              <a:cs typeface="Coming Soon"/>
              <a:sym typeface="Coming Soon"/>
            </a:endParaRPr>
          </a:p>
          <a:p>
            <a:pPr marL="0" lvl="0" indent="0" algn="l" rtl="0">
              <a:lnSpc>
                <a:spcPct val="100000"/>
              </a:lnSpc>
              <a:spcBef>
                <a:spcPts val="1600"/>
              </a:spcBef>
              <a:spcAft>
                <a:spcPts val="0"/>
              </a:spcAft>
              <a:buNone/>
            </a:pPr>
            <a:endParaRPr b="1">
              <a:solidFill>
                <a:srgbClr val="FF9900"/>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sp>
        <p:nvSpPr>
          <p:cNvPr id="96" name="Google Shape;96;p18"/>
          <p:cNvSpPr txBox="1">
            <a:spLocks noGrp="1"/>
          </p:cNvSpPr>
          <p:nvPr>
            <p:ph type="body" idx="1"/>
          </p:nvPr>
        </p:nvSpPr>
        <p:spPr>
          <a:xfrm>
            <a:off x="2835300" y="734550"/>
            <a:ext cx="2387400" cy="2540400"/>
          </a:xfrm>
          <a:prstGeom prst="rect">
            <a:avLst/>
          </a:prstGeom>
          <a:ln w="19050"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FF00"/>
                </a:solidFill>
                <a:latin typeface="Coming Soon"/>
                <a:ea typeface="Coming Soon"/>
                <a:cs typeface="Coming Soon"/>
                <a:sym typeface="Coming Soon"/>
              </a:rPr>
              <a:t>Fractions</a:t>
            </a:r>
            <a:endParaRPr b="1" u="sng">
              <a:solidFill>
                <a:srgbClr val="00FF00"/>
              </a:solidFill>
              <a:latin typeface="Coming Soon"/>
              <a:ea typeface="Coming Soon"/>
              <a:cs typeface="Coming Soon"/>
              <a:sym typeface="Coming Soon"/>
            </a:endParaRPr>
          </a:p>
          <a:p>
            <a:pPr marL="457200" lvl="0" indent="-342900" algn="l" rtl="0">
              <a:spcBef>
                <a:spcPts val="1600"/>
              </a:spcBef>
              <a:spcAft>
                <a:spcPts val="0"/>
              </a:spcAft>
              <a:buClr>
                <a:srgbClr val="00FF00"/>
              </a:buClr>
              <a:buSzPts val="1800"/>
              <a:buFont typeface="Coming Soon"/>
              <a:buChar char="-"/>
            </a:pPr>
            <a:r>
              <a:rPr lang="en" b="1">
                <a:solidFill>
                  <a:srgbClr val="00FF00"/>
                </a:solidFill>
                <a:latin typeface="Coming Soon"/>
                <a:ea typeface="Coming Soon"/>
                <a:cs typeface="Coming Soon"/>
                <a:sym typeface="Coming Soon"/>
              </a:rPr>
              <a:t>Reading, writing and modeling</a:t>
            </a:r>
            <a:endParaRPr b="1">
              <a:solidFill>
                <a:srgbClr val="00FF00"/>
              </a:solidFill>
              <a:latin typeface="Coming Soon"/>
              <a:ea typeface="Coming Soon"/>
              <a:cs typeface="Coming Soon"/>
              <a:sym typeface="Coming Soon"/>
            </a:endParaRPr>
          </a:p>
          <a:p>
            <a:pPr marL="457200" lvl="0" indent="-342900" algn="l" rtl="0">
              <a:lnSpc>
                <a:spcPct val="100000"/>
              </a:lnSpc>
              <a:spcBef>
                <a:spcPts val="0"/>
              </a:spcBef>
              <a:spcAft>
                <a:spcPts val="0"/>
              </a:spcAft>
              <a:buClr>
                <a:srgbClr val="00FF00"/>
              </a:buClr>
              <a:buSzPts val="1800"/>
              <a:buFont typeface="Coming Soon"/>
              <a:buChar char="-"/>
            </a:pPr>
            <a:r>
              <a:rPr lang="en" b="1">
                <a:solidFill>
                  <a:srgbClr val="00FF00"/>
                </a:solidFill>
                <a:latin typeface="Coming Soon"/>
                <a:ea typeface="Coming Soon"/>
                <a:cs typeface="Coming Soon"/>
                <a:sym typeface="Coming Soon"/>
              </a:rPr>
              <a:t>Adding and subtracting</a:t>
            </a:r>
            <a:endParaRPr b="1">
              <a:solidFill>
                <a:srgbClr val="00FF00"/>
              </a:solidFill>
              <a:latin typeface="Coming Soon"/>
              <a:ea typeface="Coming Soon"/>
              <a:cs typeface="Coming Soon"/>
              <a:sym typeface="Coming Soon"/>
            </a:endParaRPr>
          </a:p>
          <a:p>
            <a:pPr marL="457200" lvl="0" indent="-342900" algn="l" rtl="0">
              <a:lnSpc>
                <a:spcPct val="100000"/>
              </a:lnSpc>
              <a:spcBef>
                <a:spcPts val="0"/>
              </a:spcBef>
              <a:spcAft>
                <a:spcPts val="0"/>
              </a:spcAft>
              <a:buClr>
                <a:srgbClr val="00FF00"/>
              </a:buClr>
              <a:buSzPts val="1800"/>
              <a:buFont typeface="Coming Soon"/>
              <a:buChar char="-"/>
            </a:pPr>
            <a:r>
              <a:rPr lang="en" b="1">
                <a:solidFill>
                  <a:srgbClr val="00FF00"/>
                </a:solidFill>
                <a:latin typeface="Coming Soon"/>
                <a:ea typeface="Coming Soon"/>
                <a:cs typeface="Coming Soon"/>
                <a:sym typeface="Coming Soon"/>
              </a:rPr>
              <a:t>Multiplying and dividing </a:t>
            </a:r>
            <a:endParaRPr b="1" u="sng">
              <a:solidFill>
                <a:srgbClr val="00FF00"/>
              </a:solidFill>
              <a:latin typeface="Coming Soon"/>
              <a:ea typeface="Coming Soon"/>
              <a:cs typeface="Coming Soon"/>
              <a:sym typeface="Coming Soon"/>
            </a:endParaRPr>
          </a:p>
          <a:p>
            <a:pPr marL="0" lvl="0" indent="0" algn="l" rtl="0">
              <a:spcBef>
                <a:spcPts val="1600"/>
              </a:spcBef>
              <a:spcAft>
                <a:spcPts val="0"/>
              </a:spcAft>
              <a:buNone/>
            </a:pPr>
            <a:endParaRPr b="1">
              <a:solidFill>
                <a:srgbClr val="00FF00"/>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sp>
        <p:nvSpPr>
          <p:cNvPr id="97" name="Google Shape;97;p18"/>
          <p:cNvSpPr txBox="1">
            <a:spLocks noGrp="1"/>
          </p:cNvSpPr>
          <p:nvPr>
            <p:ph type="body" idx="1"/>
          </p:nvPr>
        </p:nvSpPr>
        <p:spPr>
          <a:xfrm>
            <a:off x="6279150" y="786700"/>
            <a:ext cx="2387400" cy="770700"/>
          </a:xfrm>
          <a:prstGeom prst="rect">
            <a:avLst/>
          </a:prstGeom>
          <a:ln w="1905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00FF"/>
                </a:solidFill>
                <a:latin typeface="Coming Soon"/>
                <a:ea typeface="Coming Soon"/>
                <a:cs typeface="Coming Soon"/>
                <a:sym typeface="Coming Soon"/>
              </a:rPr>
              <a:t>Geometry</a:t>
            </a:r>
            <a:endParaRPr b="1" u="sng">
              <a:solidFill>
                <a:srgbClr val="FF00FF"/>
              </a:solidFill>
              <a:latin typeface="Coming Soon"/>
              <a:ea typeface="Coming Soon"/>
              <a:cs typeface="Coming Soon"/>
              <a:sym typeface="Coming Soon"/>
            </a:endParaRPr>
          </a:p>
          <a:p>
            <a:pPr marL="0" lvl="0" indent="0" algn="l" rtl="0">
              <a:spcBef>
                <a:spcPts val="1600"/>
              </a:spcBef>
              <a:spcAft>
                <a:spcPts val="0"/>
              </a:spcAft>
              <a:buNone/>
            </a:pPr>
            <a:endParaRPr b="1">
              <a:solidFill>
                <a:srgbClr val="FF00FF"/>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sp>
        <p:nvSpPr>
          <p:cNvPr id="98" name="Google Shape;98;p18"/>
          <p:cNvSpPr txBox="1">
            <a:spLocks noGrp="1"/>
          </p:cNvSpPr>
          <p:nvPr>
            <p:ph type="body" idx="1"/>
          </p:nvPr>
        </p:nvSpPr>
        <p:spPr>
          <a:xfrm>
            <a:off x="6314850" y="2961475"/>
            <a:ext cx="2316000" cy="770700"/>
          </a:xfrm>
          <a:prstGeom prst="rect">
            <a:avLst/>
          </a:prstGeom>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0000"/>
                </a:solidFill>
                <a:latin typeface="Coming Soon"/>
                <a:ea typeface="Coming Soon"/>
                <a:cs typeface="Coming Soon"/>
                <a:sym typeface="Coming Soon"/>
              </a:rPr>
              <a:t>Measurement and Data</a:t>
            </a:r>
            <a:endParaRPr b="1" u="sng">
              <a:solidFill>
                <a:srgbClr val="FF0000"/>
              </a:solidFill>
              <a:latin typeface="Coming Soon"/>
              <a:ea typeface="Coming Soon"/>
              <a:cs typeface="Coming Soon"/>
              <a:sym typeface="Coming Soon"/>
            </a:endParaRPr>
          </a:p>
          <a:p>
            <a:pPr marL="0" lvl="0" indent="0" algn="l" rtl="0">
              <a:spcBef>
                <a:spcPts val="1600"/>
              </a:spcBef>
              <a:spcAft>
                <a:spcPts val="0"/>
              </a:spcAft>
              <a:buNone/>
            </a:pPr>
            <a:endParaRPr b="1">
              <a:solidFill>
                <a:srgbClr val="FF9900"/>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sp>
        <p:nvSpPr>
          <p:cNvPr id="99" name="Google Shape;99;p18"/>
          <p:cNvSpPr txBox="1">
            <a:spLocks noGrp="1"/>
          </p:cNvSpPr>
          <p:nvPr>
            <p:ph type="body" idx="1"/>
          </p:nvPr>
        </p:nvSpPr>
        <p:spPr>
          <a:xfrm>
            <a:off x="6279150" y="1821975"/>
            <a:ext cx="2387400" cy="819000"/>
          </a:xfrm>
          <a:prstGeom prst="rect">
            <a:avLst/>
          </a:prstGeom>
          <a:ln w="1905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00"/>
                </a:solidFill>
                <a:latin typeface="Coming Soon"/>
                <a:ea typeface="Coming Soon"/>
                <a:cs typeface="Coming Soon"/>
                <a:sym typeface="Coming Soon"/>
              </a:rPr>
              <a:t>Operations and Algebraic Thinking</a:t>
            </a:r>
            <a:endParaRPr b="1">
              <a:solidFill>
                <a:srgbClr val="FFFF00"/>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sp>
        <p:nvSpPr>
          <p:cNvPr id="100" name="Google Shape;100;p18"/>
          <p:cNvSpPr/>
          <p:nvPr/>
        </p:nvSpPr>
        <p:spPr>
          <a:xfrm rot="-3171297">
            <a:off x="482224" y="3374423"/>
            <a:ext cx="1274355" cy="129793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rot="-7215910">
            <a:off x="3793110" y="3503630"/>
            <a:ext cx="1274398" cy="129795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2064775" y="3386224"/>
            <a:ext cx="1923210" cy="1368630"/>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ing Soon"/>
                <a:ea typeface="Coming Soon"/>
                <a:cs typeface="Coming Soon"/>
                <a:sym typeface="Coming Soon"/>
              </a:rPr>
              <a:t>Main Focus of 5th Grade</a:t>
            </a:r>
            <a:endParaRPr>
              <a:latin typeface="Coming Soon"/>
              <a:ea typeface="Coming Soon"/>
              <a:cs typeface="Coming Soon"/>
              <a:sym typeface="Coming So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10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fade">
                                      <p:cBhvr>
                                        <p:cTn id="37" dur="1000"/>
                                        <p:tgtEl>
                                          <p:spTgt spid="10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17300" y="161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ing Soon"/>
                <a:ea typeface="Coming Soon"/>
                <a:cs typeface="Coming Soon"/>
                <a:sym typeface="Coming Soon"/>
              </a:rPr>
              <a:t>What does a math class look like in 5th grade?</a:t>
            </a:r>
            <a:endParaRPr>
              <a:solidFill>
                <a:srgbClr val="FFFFFF"/>
              </a:solidFill>
              <a:latin typeface="Coming Soon"/>
              <a:ea typeface="Coming Soon"/>
              <a:cs typeface="Coming Soon"/>
              <a:sym typeface="Coming Soon"/>
            </a:endParaRPr>
          </a:p>
        </p:txBody>
      </p:sp>
      <p:sp>
        <p:nvSpPr>
          <p:cNvPr id="108" name="Google Shape;108;p19"/>
          <p:cNvSpPr txBox="1">
            <a:spLocks noGrp="1"/>
          </p:cNvSpPr>
          <p:nvPr>
            <p:ph type="body" idx="1"/>
          </p:nvPr>
        </p:nvSpPr>
        <p:spPr>
          <a:xfrm>
            <a:off x="158350" y="734550"/>
            <a:ext cx="5646600" cy="2540400"/>
          </a:xfrm>
          <a:prstGeom prst="rect">
            <a:avLst/>
          </a:prstGeom>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0000FF"/>
                </a:solidFill>
                <a:latin typeface="Coming Soon"/>
                <a:ea typeface="Coming Soon"/>
                <a:cs typeface="Coming Soon"/>
                <a:sym typeface="Coming Soon"/>
              </a:rPr>
              <a:t>90-minute math block every day</a:t>
            </a:r>
            <a:endParaRPr b="1" u="sng">
              <a:solidFill>
                <a:srgbClr val="0000FF"/>
              </a:solidFill>
              <a:latin typeface="Coming Soon"/>
              <a:ea typeface="Coming Soon"/>
              <a:cs typeface="Coming Soon"/>
              <a:sym typeface="Coming Soon"/>
            </a:endParaRPr>
          </a:p>
          <a:p>
            <a:pPr marL="0" lvl="0" indent="0" algn="l" rtl="0">
              <a:lnSpc>
                <a:spcPct val="100000"/>
              </a:lnSpc>
              <a:spcBef>
                <a:spcPts val="1600"/>
              </a:spcBef>
              <a:spcAft>
                <a:spcPts val="0"/>
              </a:spcAft>
              <a:buNone/>
            </a:pPr>
            <a:r>
              <a:rPr lang="en" b="1">
                <a:solidFill>
                  <a:srgbClr val="0000FF"/>
                </a:solidFill>
                <a:latin typeface="Coming Soon"/>
                <a:ea typeface="Coming Soon"/>
                <a:cs typeface="Coming Soon"/>
                <a:sym typeface="Coming Soon"/>
              </a:rPr>
              <a:t>-5 minute warm up</a:t>
            </a:r>
            <a:endParaRPr b="1">
              <a:solidFill>
                <a:srgbClr val="0000FF"/>
              </a:solidFill>
              <a:latin typeface="Coming Soon"/>
              <a:ea typeface="Coming Soon"/>
              <a:cs typeface="Coming Soon"/>
              <a:sym typeface="Coming Soon"/>
            </a:endParaRPr>
          </a:p>
          <a:p>
            <a:pPr marL="0" lvl="0" indent="0" algn="l" rtl="0">
              <a:lnSpc>
                <a:spcPct val="100000"/>
              </a:lnSpc>
              <a:spcBef>
                <a:spcPts val="1600"/>
              </a:spcBef>
              <a:spcAft>
                <a:spcPts val="0"/>
              </a:spcAft>
              <a:buNone/>
            </a:pPr>
            <a:r>
              <a:rPr lang="en" b="1">
                <a:solidFill>
                  <a:srgbClr val="0000FF"/>
                </a:solidFill>
                <a:latin typeface="Coming Soon"/>
                <a:ea typeface="Coming Soon"/>
                <a:cs typeface="Coming Soon"/>
                <a:sym typeface="Coming Soon"/>
              </a:rPr>
              <a:t>15 minutes modeling (teacher instruction)</a:t>
            </a:r>
            <a:endParaRPr b="1">
              <a:solidFill>
                <a:srgbClr val="0000FF"/>
              </a:solidFill>
              <a:latin typeface="Coming Soon"/>
              <a:ea typeface="Coming Soon"/>
              <a:cs typeface="Coming Soon"/>
              <a:sym typeface="Coming Soon"/>
            </a:endParaRPr>
          </a:p>
          <a:p>
            <a:pPr marL="0" lvl="0" indent="0" algn="l" rtl="0">
              <a:lnSpc>
                <a:spcPct val="100000"/>
              </a:lnSpc>
              <a:spcBef>
                <a:spcPts val="1600"/>
              </a:spcBef>
              <a:spcAft>
                <a:spcPts val="0"/>
              </a:spcAft>
              <a:buNone/>
            </a:pPr>
            <a:r>
              <a:rPr lang="en" b="1">
                <a:solidFill>
                  <a:srgbClr val="0000FF"/>
                </a:solidFill>
                <a:latin typeface="Coming Soon"/>
                <a:ea typeface="Coming Soon"/>
                <a:cs typeface="Coming Soon"/>
                <a:sym typeface="Coming Soon"/>
              </a:rPr>
              <a:t>10 minute small group work</a:t>
            </a:r>
            <a:endParaRPr b="1">
              <a:solidFill>
                <a:srgbClr val="0000FF"/>
              </a:solidFill>
              <a:latin typeface="Coming Soon"/>
              <a:ea typeface="Coming Soon"/>
              <a:cs typeface="Coming Soon"/>
              <a:sym typeface="Coming Soon"/>
            </a:endParaRPr>
          </a:p>
          <a:p>
            <a:pPr marL="0" lvl="0" indent="0" algn="l" rtl="0">
              <a:lnSpc>
                <a:spcPct val="100000"/>
              </a:lnSpc>
              <a:spcBef>
                <a:spcPts val="1600"/>
              </a:spcBef>
              <a:spcAft>
                <a:spcPts val="0"/>
              </a:spcAft>
              <a:buNone/>
            </a:pPr>
            <a:r>
              <a:rPr lang="en" b="1">
                <a:solidFill>
                  <a:srgbClr val="0000FF"/>
                </a:solidFill>
                <a:latin typeface="Coming Soon"/>
                <a:ea typeface="Coming Soon"/>
                <a:cs typeface="Coming Soon"/>
                <a:sym typeface="Coming Soon"/>
              </a:rPr>
              <a:t>Formative assessment to determine math centers</a:t>
            </a:r>
            <a:endParaRPr b="1">
              <a:solidFill>
                <a:srgbClr val="0000FF"/>
              </a:solidFill>
              <a:latin typeface="Coming Soon"/>
              <a:ea typeface="Coming Soon"/>
              <a:cs typeface="Coming Soon"/>
              <a:sym typeface="Coming Soon"/>
            </a:endParaRPr>
          </a:p>
          <a:p>
            <a:pPr marL="0" lvl="0" indent="0" algn="l" rtl="0">
              <a:lnSpc>
                <a:spcPct val="100000"/>
              </a:lnSpc>
              <a:spcBef>
                <a:spcPts val="1600"/>
              </a:spcBef>
              <a:spcAft>
                <a:spcPts val="0"/>
              </a:spcAft>
              <a:buNone/>
            </a:pPr>
            <a:endParaRPr b="1">
              <a:solidFill>
                <a:srgbClr val="0000FF"/>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pic>
        <p:nvPicPr>
          <p:cNvPr id="109" name="Google Shape;109;p19"/>
          <p:cNvPicPr preferRelativeResize="0"/>
          <p:nvPr/>
        </p:nvPicPr>
        <p:blipFill>
          <a:blip r:embed="rId3">
            <a:alphaModFix/>
          </a:blip>
          <a:stretch>
            <a:fillRect/>
          </a:stretch>
        </p:blipFill>
        <p:spPr>
          <a:xfrm>
            <a:off x="6312300" y="3072301"/>
            <a:ext cx="2632099" cy="179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17300" y="161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ing Soon"/>
                <a:ea typeface="Coming Soon"/>
                <a:cs typeface="Coming Soon"/>
                <a:sym typeface="Coming Soon"/>
              </a:rPr>
              <a:t>ALEKS</a:t>
            </a:r>
            <a:endParaRPr>
              <a:solidFill>
                <a:srgbClr val="FFFFFF"/>
              </a:solidFill>
              <a:latin typeface="Coming Soon"/>
              <a:ea typeface="Coming Soon"/>
              <a:cs typeface="Coming Soon"/>
              <a:sym typeface="Coming Soon"/>
            </a:endParaRPr>
          </a:p>
        </p:txBody>
      </p:sp>
      <p:sp>
        <p:nvSpPr>
          <p:cNvPr id="115" name="Google Shape;115;p20"/>
          <p:cNvSpPr txBox="1">
            <a:spLocks noGrp="1"/>
          </p:cNvSpPr>
          <p:nvPr>
            <p:ph type="body" idx="1"/>
          </p:nvPr>
        </p:nvSpPr>
        <p:spPr>
          <a:xfrm>
            <a:off x="158350" y="734550"/>
            <a:ext cx="5646600" cy="2540400"/>
          </a:xfrm>
          <a:prstGeom prst="rect">
            <a:avLst/>
          </a:prstGeom>
          <a:ln w="1905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FFFF00"/>
                </a:solidFill>
                <a:latin typeface="Coming Soon"/>
                <a:ea typeface="Coming Soon"/>
                <a:cs typeface="Coming Soon"/>
                <a:sym typeface="Coming Soon"/>
              </a:rPr>
              <a:t>Computer program that can be accessed from any computer</a:t>
            </a:r>
            <a:endParaRPr b="1">
              <a:solidFill>
                <a:srgbClr val="FFFF00"/>
              </a:solidFill>
              <a:latin typeface="Coming Soon"/>
              <a:ea typeface="Coming Soon"/>
              <a:cs typeface="Coming Soon"/>
              <a:sym typeface="Coming Soon"/>
            </a:endParaRPr>
          </a:p>
          <a:p>
            <a:pPr marL="0" lvl="0" indent="0" algn="l" rtl="0">
              <a:lnSpc>
                <a:spcPct val="100000"/>
              </a:lnSpc>
              <a:spcBef>
                <a:spcPts val="1600"/>
              </a:spcBef>
              <a:spcAft>
                <a:spcPts val="0"/>
              </a:spcAft>
              <a:buNone/>
            </a:pPr>
            <a:r>
              <a:rPr lang="en" b="1">
                <a:solidFill>
                  <a:srgbClr val="FFFF00"/>
                </a:solidFill>
                <a:latin typeface="Coming Soon"/>
                <a:ea typeface="Coming Soon"/>
                <a:cs typeface="Coming Soon"/>
                <a:sym typeface="Coming Soon"/>
              </a:rPr>
              <a:t>Tailored to each child’s specific needs</a:t>
            </a:r>
            <a:endParaRPr b="1">
              <a:solidFill>
                <a:srgbClr val="FFFF00"/>
              </a:solidFill>
              <a:latin typeface="Coming Soon"/>
              <a:ea typeface="Coming Soon"/>
              <a:cs typeface="Coming Soon"/>
              <a:sym typeface="Coming Soon"/>
            </a:endParaRPr>
          </a:p>
          <a:p>
            <a:pPr marL="457200" lvl="0" indent="-342900" algn="l" rtl="0">
              <a:lnSpc>
                <a:spcPct val="100000"/>
              </a:lnSpc>
              <a:spcBef>
                <a:spcPts val="1600"/>
              </a:spcBef>
              <a:spcAft>
                <a:spcPts val="0"/>
              </a:spcAft>
              <a:buClr>
                <a:srgbClr val="FFFF00"/>
              </a:buClr>
              <a:buSzPts val="1800"/>
              <a:buFont typeface="Coming Soon"/>
              <a:buChar char="-"/>
            </a:pPr>
            <a:r>
              <a:rPr lang="en" b="1">
                <a:solidFill>
                  <a:srgbClr val="FFFF00"/>
                </a:solidFill>
                <a:latin typeface="Coming Soon"/>
                <a:ea typeface="Coming Soon"/>
                <a:cs typeface="Coming Soon"/>
                <a:sym typeface="Coming Soon"/>
              </a:rPr>
              <a:t>Can serve as extra help for topics learned in class</a:t>
            </a:r>
            <a:endParaRPr b="1">
              <a:solidFill>
                <a:srgbClr val="FFFF00"/>
              </a:solidFill>
              <a:latin typeface="Coming Soon"/>
              <a:ea typeface="Coming Soon"/>
              <a:cs typeface="Coming Soon"/>
              <a:sym typeface="Coming Soon"/>
            </a:endParaRPr>
          </a:p>
          <a:p>
            <a:pPr marL="457200" lvl="0" indent="-342900" algn="l" rtl="0">
              <a:lnSpc>
                <a:spcPct val="100000"/>
              </a:lnSpc>
              <a:spcBef>
                <a:spcPts val="0"/>
              </a:spcBef>
              <a:spcAft>
                <a:spcPts val="0"/>
              </a:spcAft>
              <a:buClr>
                <a:srgbClr val="FFFF00"/>
              </a:buClr>
              <a:buSzPts val="1800"/>
              <a:buFont typeface="Coming Soon"/>
              <a:buChar char="-"/>
            </a:pPr>
            <a:r>
              <a:rPr lang="en" b="1">
                <a:solidFill>
                  <a:srgbClr val="FFFF00"/>
                </a:solidFill>
                <a:latin typeface="Coming Soon"/>
                <a:ea typeface="Coming Soon"/>
                <a:cs typeface="Coming Soon"/>
                <a:sym typeface="Coming Soon"/>
              </a:rPr>
              <a:t>Can serve as a challenge as well</a:t>
            </a:r>
            <a:endParaRPr b="1">
              <a:solidFill>
                <a:srgbClr val="FFFF00"/>
              </a:solidFill>
              <a:latin typeface="Coming Soon"/>
              <a:ea typeface="Coming Soon"/>
              <a:cs typeface="Coming Soon"/>
              <a:sym typeface="Coming Soon"/>
            </a:endParaRPr>
          </a:p>
          <a:p>
            <a:pPr marL="0" lvl="0" indent="0" algn="l" rtl="0">
              <a:lnSpc>
                <a:spcPct val="100000"/>
              </a:lnSpc>
              <a:spcBef>
                <a:spcPts val="1600"/>
              </a:spcBef>
              <a:spcAft>
                <a:spcPts val="0"/>
              </a:spcAft>
              <a:buNone/>
            </a:pPr>
            <a:endParaRPr b="1">
              <a:solidFill>
                <a:srgbClr val="FF9900"/>
              </a:solidFill>
              <a:latin typeface="Coming Soon"/>
              <a:ea typeface="Coming Soon"/>
              <a:cs typeface="Coming Soon"/>
              <a:sym typeface="Coming Soon"/>
            </a:endParaRPr>
          </a:p>
          <a:p>
            <a:pPr marL="0" lvl="0" indent="0" algn="l" rtl="0">
              <a:spcBef>
                <a:spcPts val="1600"/>
              </a:spcBef>
              <a:spcAft>
                <a:spcPts val="1600"/>
              </a:spcAft>
              <a:buNone/>
            </a:pPr>
            <a:endParaRPr b="1">
              <a:solidFill>
                <a:srgbClr val="FFFFFF"/>
              </a:solidFill>
              <a:latin typeface="Coming Soon"/>
              <a:ea typeface="Coming Soon"/>
              <a:cs typeface="Coming Soon"/>
              <a:sym typeface="Coming Soon"/>
            </a:endParaRPr>
          </a:p>
        </p:txBody>
      </p:sp>
      <p:sp>
        <p:nvSpPr>
          <p:cNvPr id="116" name="Google Shape;116;p20"/>
          <p:cNvSpPr txBox="1"/>
          <p:nvPr/>
        </p:nvSpPr>
        <p:spPr>
          <a:xfrm>
            <a:off x="6359500" y="2005775"/>
            <a:ext cx="2194500" cy="4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0"/>
          <p:cNvSpPr txBox="1"/>
          <p:nvPr/>
        </p:nvSpPr>
        <p:spPr>
          <a:xfrm>
            <a:off x="6359500" y="1014700"/>
            <a:ext cx="2088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FFFFFF"/>
                </a:solidFill>
                <a:latin typeface="Coming Soon"/>
                <a:ea typeface="Coming Soon"/>
                <a:cs typeface="Coming Soon"/>
                <a:sym typeface="Coming Soon"/>
              </a:rPr>
              <a:t>STAR</a:t>
            </a:r>
            <a:endParaRPr/>
          </a:p>
        </p:txBody>
      </p:sp>
      <p:sp>
        <p:nvSpPr>
          <p:cNvPr id="118" name="Google Shape;118;p20"/>
          <p:cNvSpPr txBox="1"/>
          <p:nvPr/>
        </p:nvSpPr>
        <p:spPr>
          <a:xfrm>
            <a:off x="6064525" y="2052975"/>
            <a:ext cx="2890800" cy="2737500"/>
          </a:xfrm>
          <a:prstGeom prst="rect">
            <a:avLst/>
          </a:prstGeom>
          <a:noFill/>
          <a:ln w="952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Clr>
                <a:srgbClr val="00FFFF"/>
              </a:buClr>
              <a:buSzPts val="1800"/>
              <a:buFont typeface="Coming Soon"/>
              <a:buChar char="-"/>
            </a:pPr>
            <a:r>
              <a:rPr lang="en" sz="1800" b="1">
                <a:solidFill>
                  <a:srgbClr val="00FFFF"/>
                </a:solidFill>
                <a:latin typeface="Coming Soon"/>
                <a:ea typeface="Coming Soon"/>
                <a:cs typeface="Coming Soon"/>
                <a:sym typeface="Coming Soon"/>
              </a:rPr>
              <a:t>Online assessment given 3 times a year</a:t>
            </a:r>
            <a:endParaRPr sz="1800" b="1">
              <a:solidFill>
                <a:srgbClr val="00FFFF"/>
              </a:solidFill>
              <a:latin typeface="Coming Soon"/>
              <a:ea typeface="Coming Soon"/>
              <a:cs typeface="Coming Soon"/>
              <a:sym typeface="Coming Soon"/>
            </a:endParaRPr>
          </a:p>
          <a:p>
            <a:pPr marL="0" lvl="0" indent="0" algn="l" rtl="0">
              <a:spcBef>
                <a:spcPts val="0"/>
              </a:spcBef>
              <a:spcAft>
                <a:spcPts val="0"/>
              </a:spcAft>
              <a:buNone/>
            </a:pPr>
            <a:endParaRPr sz="1800" b="1">
              <a:solidFill>
                <a:srgbClr val="00FFFF"/>
              </a:solidFill>
              <a:latin typeface="Coming Soon"/>
              <a:ea typeface="Coming Soon"/>
              <a:cs typeface="Coming Soon"/>
              <a:sym typeface="Coming Soon"/>
            </a:endParaRPr>
          </a:p>
          <a:p>
            <a:pPr marL="457200" lvl="0" indent="-342900" algn="l" rtl="0">
              <a:spcBef>
                <a:spcPts val="0"/>
              </a:spcBef>
              <a:spcAft>
                <a:spcPts val="0"/>
              </a:spcAft>
              <a:buClr>
                <a:srgbClr val="00FFFF"/>
              </a:buClr>
              <a:buSzPts val="1800"/>
              <a:buFont typeface="Coming Soon"/>
              <a:buChar char="-"/>
            </a:pPr>
            <a:r>
              <a:rPr lang="en" sz="1800" b="1">
                <a:solidFill>
                  <a:srgbClr val="00FFFF"/>
                </a:solidFill>
                <a:latin typeface="Coming Soon"/>
                <a:ea typeface="Coming Soon"/>
                <a:cs typeface="Coming Soon"/>
                <a:sym typeface="Coming Soon"/>
              </a:rPr>
              <a:t>Helps determine students who need extra support in math or language arts</a:t>
            </a:r>
            <a:endParaRPr sz="1800" b="1">
              <a:solidFill>
                <a:srgbClr val="00FFFF"/>
              </a:solidFill>
              <a:latin typeface="Coming Soon"/>
              <a:ea typeface="Coming Soon"/>
              <a:cs typeface="Coming Soon"/>
              <a:sym typeface="Coming Soon"/>
            </a:endParaRPr>
          </a:p>
          <a:p>
            <a:pPr marL="0" lvl="0" indent="0" algn="l" rtl="0">
              <a:spcBef>
                <a:spcPts val="0"/>
              </a:spcBef>
              <a:spcAft>
                <a:spcPts val="0"/>
              </a:spcAft>
              <a:buNone/>
            </a:pPr>
            <a:r>
              <a:rPr lang="en" sz="1800" b="1">
                <a:solidFill>
                  <a:srgbClr val="00FFFF"/>
                </a:solidFill>
                <a:latin typeface="Coming Soon"/>
                <a:ea typeface="Coming Soon"/>
                <a:cs typeface="Coming Soon"/>
                <a:sym typeface="Coming Soon"/>
              </a:rPr>
              <a:t>	PARCC Connections</a:t>
            </a:r>
            <a:endParaRPr sz="1800" b="1">
              <a:solidFill>
                <a:srgbClr val="00FFFF"/>
              </a:solidFill>
              <a:latin typeface="Coming Soon"/>
              <a:ea typeface="Coming Soon"/>
              <a:cs typeface="Coming Soon"/>
              <a:sym typeface="Coming So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0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10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1402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Assessments </a:t>
            </a:r>
            <a:r>
              <a:rPr lang="en" i="1">
                <a:solidFill>
                  <a:schemeClr val="dk2"/>
                </a:solidFill>
              </a:rPr>
              <a:t>Evaluaciones</a:t>
            </a:r>
            <a:endParaRPr i="1">
              <a:solidFill>
                <a:schemeClr val="dk2"/>
              </a:solidFill>
            </a:endParaRPr>
          </a:p>
        </p:txBody>
      </p:sp>
      <p:sp>
        <p:nvSpPr>
          <p:cNvPr id="124" name="Google Shape;124;p21"/>
          <p:cNvSpPr txBox="1">
            <a:spLocks noGrp="1"/>
          </p:cNvSpPr>
          <p:nvPr>
            <p:ph type="body" idx="1"/>
          </p:nvPr>
        </p:nvSpPr>
        <p:spPr>
          <a:xfrm>
            <a:off x="0" y="714400"/>
            <a:ext cx="9243600" cy="40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District Assessments </a:t>
            </a:r>
            <a:r>
              <a:rPr lang="en" sz="1600" i="1"/>
              <a:t> </a:t>
            </a:r>
            <a:r>
              <a:rPr lang="en" sz="1600" i="1">
                <a:solidFill>
                  <a:schemeClr val="dk2"/>
                </a:solidFill>
              </a:rPr>
              <a:t>evaluaciones del distrito</a:t>
            </a:r>
            <a:r>
              <a:rPr lang="en"/>
              <a:t>:</a:t>
            </a:r>
            <a:endParaRPr/>
          </a:p>
          <a:p>
            <a:pPr marL="457200" lvl="0" indent="-342900" algn="l" rtl="0">
              <a:spcBef>
                <a:spcPts val="1600"/>
              </a:spcBef>
              <a:spcAft>
                <a:spcPts val="0"/>
              </a:spcAft>
              <a:buSzPts val="1800"/>
              <a:buChar char="●"/>
            </a:pPr>
            <a:r>
              <a:rPr lang="en"/>
              <a:t>STAR Reading &amp; Math</a:t>
            </a:r>
            <a:endParaRPr/>
          </a:p>
          <a:p>
            <a:pPr marL="457200" lvl="0" indent="-342900" algn="l" rtl="0">
              <a:spcBef>
                <a:spcPts val="0"/>
              </a:spcBef>
              <a:spcAft>
                <a:spcPts val="0"/>
              </a:spcAft>
              <a:buSzPts val="1800"/>
              <a:buChar char="●"/>
            </a:pPr>
            <a:r>
              <a:rPr lang="en"/>
              <a:t>Benchmark Assessments</a:t>
            </a:r>
            <a:endParaRPr/>
          </a:p>
          <a:p>
            <a:pPr marL="0" lvl="0" indent="0" algn="l" rtl="0">
              <a:spcBef>
                <a:spcPts val="1600"/>
              </a:spcBef>
              <a:spcAft>
                <a:spcPts val="0"/>
              </a:spcAft>
              <a:buNone/>
            </a:pPr>
            <a:r>
              <a:rPr lang="en"/>
              <a:t>Classroom Assessments </a:t>
            </a:r>
            <a:r>
              <a:rPr lang="en" sz="1600" i="1">
                <a:solidFill>
                  <a:schemeClr val="dk2"/>
                </a:solidFill>
              </a:rPr>
              <a:t> evaluaciones del aula</a:t>
            </a:r>
            <a:r>
              <a:rPr lang="en"/>
              <a:t>:</a:t>
            </a:r>
            <a:endParaRPr/>
          </a:p>
          <a:p>
            <a:pPr marL="457200" lvl="0" indent="-342900" algn="l" rtl="0">
              <a:spcBef>
                <a:spcPts val="1600"/>
              </a:spcBef>
              <a:spcAft>
                <a:spcPts val="0"/>
              </a:spcAft>
              <a:buSzPts val="1800"/>
              <a:buChar char="●"/>
            </a:pPr>
            <a:r>
              <a:rPr lang="en"/>
              <a:t>Weekly Self-Assessment on Fridays </a:t>
            </a:r>
            <a:r>
              <a:rPr lang="en" sz="1600" i="1">
                <a:solidFill>
                  <a:schemeClr val="dk2"/>
                </a:solidFill>
              </a:rPr>
              <a:t>autoevaluación semanal</a:t>
            </a:r>
            <a:endParaRPr>
              <a:solidFill>
                <a:schemeClr val="dk2"/>
              </a:solidFill>
            </a:endParaRPr>
          </a:p>
          <a:p>
            <a:pPr marL="457200" lvl="0" indent="-342900" algn="l" rtl="0">
              <a:spcBef>
                <a:spcPts val="0"/>
              </a:spcBef>
              <a:spcAft>
                <a:spcPts val="0"/>
              </a:spcAft>
              <a:buSzPts val="1800"/>
              <a:buChar char="●"/>
            </a:pPr>
            <a:r>
              <a:rPr lang="en"/>
              <a:t>Quizzes based on learned materials → Math Reasoning &amp; Computational skills, math vocabulary </a:t>
            </a:r>
            <a:endParaRPr/>
          </a:p>
          <a:p>
            <a:pPr marL="457200" lvl="0" indent="0" algn="l" rtl="0">
              <a:spcBef>
                <a:spcPts val="0"/>
              </a:spcBef>
              <a:spcAft>
                <a:spcPts val="0"/>
              </a:spcAft>
              <a:buNone/>
            </a:pPr>
            <a:r>
              <a:rPr lang="en" sz="1600" i="1">
                <a:solidFill>
                  <a:schemeClr val="dk2"/>
                </a:solidFill>
              </a:rPr>
              <a:t>Pruebas basados ​​en materiales aprendidos  → razonamiento matemático y habilidades computacionales, vocabulario matemático </a:t>
            </a:r>
            <a:endParaRPr>
              <a:solidFill>
                <a:schemeClr val="dk2"/>
              </a:solidFill>
            </a:endParaRPr>
          </a:p>
          <a:p>
            <a:pPr marL="457200" lvl="0" indent="-342900" algn="l" rtl="0">
              <a:spcBef>
                <a:spcPts val="0"/>
              </a:spcBef>
              <a:spcAft>
                <a:spcPts val="0"/>
              </a:spcAft>
              <a:buSzPts val="1800"/>
              <a:buChar char="●"/>
            </a:pPr>
            <a:r>
              <a:rPr lang="en"/>
              <a:t>Math test/ assessments to assess learning after lessons, chapters, or units.</a:t>
            </a:r>
            <a:endParaRPr/>
          </a:p>
          <a:p>
            <a:pPr marL="457200" lvl="0" indent="0" algn="l" rtl="0">
              <a:spcBef>
                <a:spcPts val="0"/>
              </a:spcBef>
              <a:spcAft>
                <a:spcPts val="1600"/>
              </a:spcAft>
              <a:buNone/>
            </a:pPr>
            <a:r>
              <a:rPr lang="en" sz="1500" i="1">
                <a:solidFill>
                  <a:schemeClr val="dk2"/>
                </a:solidFill>
              </a:rPr>
              <a:t>Evaluaciones de matemáticas para evaluar el aprendizaje después de lecciones, capítulos o unidades.</a:t>
            </a:r>
            <a:endParaRPr sz="1500" i="1">
              <a:solidFill>
                <a:schemeClr val="dk2"/>
              </a:solidFill>
            </a:endParaRPr>
          </a:p>
        </p:txBody>
      </p:sp>
      <p:pic>
        <p:nvPicPr>
          <p:cNvPr id="125" name="Google Shape;125;p21" descr="Assessment and Evaluation Toolkit"/>
          <p:cNvPicPr preferRelativeResize="0"/>
          <p:nvPr/>
        </p:nvPicPr>
        <p:blipFill>
          <a:blip r:embed="rId3">
            <a:alphaModFix/>
          </a:blip>
          <a:stretch>
            <a:fillRect/>
          </a:stretch>
        </p:blipFill>
        <p:spPr>
          <a:xfrm>
            <a:off x="4994200" y="0"/>
            <a:ext cx="4149800" cy="2321925"/>
          </a:xfrm>
          <a:prstGeom prst="rect">
            <a:avLst/>
          </a:prstGeom>
          <a:noFill/>
          <a:ln>
            <a:noFill/>
          </a:ln>
        </p:spPr>
      </p:pic>
      <p:sp>
        <p:nvSpPr>
          <p:cNvPr id="126" name="Google Shape;126;p21"/>
          <p:cNvSpPr txBox="1"/>
          <p:nvPr/>
        </p:nvSpPr>
        <p:spPr>
          <a:xfrm>
            <a:off x="6733200" y="2243775"/>
            <a:ext cx="2404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Traducido a través de Google Translate.</a:t>
            </a:r>
            <a:endParaRPr sz="1000" i="1">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2815</Words>
  <Application>Microsoft Office PowerPoint</Application>
  <PresentationFormat>On-screen Show (16:9)</PresentationFormat>
  <Paragraphs>241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Old Standard TT</vt:lpstr>
      <vt:lpstr>Arial</vt:lpstr>
      <vt:lpstr>Coming Soon</vt:lpstr>
      <vt:lpstr>Paperback</vt:lpstr>
      <vt:lpstr>Welcome to Back to School Night Bienvenido a la noche de regreso a la escuela</vt:lpstr>
      <vt:lpstr>Mrs. Vicente</vt:lpstr>
      <vt:lpstr>Tonight’s Schedule</vt:lpstr>
      <vt:lpstr>What does a typical day look like? ¿Cómo es un día típico?</vt:lpstr>
      <vt:lpstr>Shull School Mathematics!!</vt:lpstr>
      <vt:lpstr>Here are some math topics we learn in 5th grade</vt:lpstr>
      <vt:lpstr>What does a math class look like in 5th grade?</vt:lpstr>
      <vt:lpstr>ALEKS</vt:lpstr>
      <vt:lpstr>Assessments Evaluaciones</vt:lpstr>
      <vt:lpstr>Websites Sitios Web</vt:lpstr>
      <vt:lpstr>Websites (continued) Sitios Web (continuado)</vt:lpstr>
      <vt:lpstr>Computers/WiFi  Computadoras/WiFi</vt:lpstr>
      <vt:lpstr>Class Rules/Expectations Reglas / expectativas de la clase</vt:lpstr>
      <vt:lpstr>Class Rules/Expectations Reglas / expectativas de la clase</vt:lpstr>
      <vt:lpstr>Assignments &amp; Late Work Asignaciones y trabajo atrasado</vt:lpstr>
      <vt:lpstr>Student Absences Ausencias de estudiantes</vt:lpstr>
      <vt:lpstr>Teacher Absences Ausencias de maestras</vt:lpstr>
      <vt:lpstr>Infinite Campus </vt:lpstr>
      <vt:lpstr>School Administrators &amp; Counselors Administradores y consejeros escolares</vt:lpstr>
      <vt:lpstr>Breakfast/Lunch Available Daily 10:30 - 1:00</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Back to School Night Bienvenido a la noche de regreso a la escuela</dc:title>
  <dc:creator>VICENTE : MARITA</dc:creator>
  <cp:lastModifiedBy>VICENTE : MARITA</cp:lastModifiedBy>
  <cp:revision>1</cp:revision>
  <dcterms:modified xsi:type="dcterms:W3CDTF">2020-10-10T16:12:37Z</dcterms:modified>
</cp:coreProperties>
</file>